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25" r:id="rId1"/>
  </p:sldMasterIdLst>
  <p:notesMasterIdLst>
    <p:notesMasterId r:id="rId35"/>
  </p:notesMasterIdLst>
  <p:handoutMasterIdLst>
    <p:handoutMasterId r:id="rId36"/>
  </p:handoutMasterIdLst>
  <p:sldIdLst>
    <p:sldId id="297" r:id="rId2"/>
    <p:sldId id="367" r:id="rId3"/>
    <p:sldId id="369" r:id="rId4"/>
    <p:sldId id="368" r:id="rId5"/>
    <p:sldId id="370" r:id="rId6"/>
    <p:sldId id="371" r:id="rId7"/>
    <p:sldId id="372" r:id="rId8"/>
    <p:sldId id="373" r:id="rId9"/>
    <p:sldId id="375" r:id="rId10"/>
    <p:sldId id="301" r:id="rId11"/>
    <p:sldId id="336" r:id="rId12"/>
    <p:sldId id="348" r:id="rId13"/>
    <p:sldId id="312" r:id="rId14"/>
    <p:sldId id="277" r:id="rId15"/>
    <p:sldId id="305" r:id="rId16"/>
    <p:sldId id="358" r:id="rId17"/>
    <p:sldId id="355" r:id="rId18"/>
    <p:sldId id="356" r:id="rId19"/>
    <p:sldId id="315" r:id="rId20"/>
    <p:sldId id="347" r:id="rId21"/>
    <p:sldId id="345" r:id="rId22"/>
    <p:sldId id="309" r:id="rId23"/>
    <p:sldId id="359" r:id="rId24"/>
    <p:sldId id="346" r:id="rId25"/>
    <p:sldId id="376" r:id="rId26"/>
    <p:sldId id="361" r:id="rId27"/>
    <p:sldId id="362" r:id="rId28"/>
    <p:sldId id="365" r:id="rId29"/>
    <p:sldId id="363" r:id="rId30"/>
    <p:sldId id="364" r:id="rId31"/>
    <p:sldId id="338" r:id="rId32"/>
    <p:sldId id="290" r:id="rId33"/>
    <p:sldId id="349" r:id="rId34"/>
  </p:sldIdLst>
  <p:sldSz cx="9906000" cy="6858000" type="A4"/>
  <p:notesSz cx="6797675" cy="9926638"/>
  <p:defaultTextStyle>
    <a:defPPr>
      <a:defRPr lang="es-AR"/>
    </a:defPPr>
    <a:lvl1pPr marL="0" algn="l" defTabSz="1072866" rtl="0" eaLnBrk="1" latinLnBrk="0" hangingPunct="1">
      <a:defRPr sz="2112" kern="1200">
        <a:solidFill>
          <a:schemeClr val="tx1"/>
        </a:solidFill>
        <a:latin typeface="+mn-lt"/>
        <a:ea typeface="+mn-ea"/>
        <a:cs typeface="+mn-cs"/>
      </a:defRPr>
    </a:lvl1pPr>
    <a:lvl2pPr marL="536433" algn="l" defTabSz="1072866" rtl="0" eaLnBrk="1" latinLnBrk="0" hangingPunct="1">
      <a:defRPr sz="2112" kern="1200">
        <a:solidFill>
          <a:schemeClr val="tx1"/>
        </a:solidFill>
        <a:latin typeface="+mn-lt"/>
        <a:ea typeface="+mn-ea"/>
        <a:cs typeface="+mn-cs"/>
      </a:defRPr>
    </a:lvl2pPr>
    <a:lvl3pPr marL="1072866" algn="l" defTabSz="1072866" rtl="0" eaLnBrk="1" latinLnBrk="0" hangingPunct="1">
      <a:defRPr sz="2112" kern="1200">
        <a:solidFill>
          <a:schemeClr val="tx1"/>
        </a:solidFill>
        <a:latin typeface="+mn-lt"/>
        <a:ea typeface="+mn-ea"/>
        <a:cs typeface="+mn-cs"/>
      </a:defRPr>
    </a:lvl3pPr>
    <a:lvl4pPr marL="1609298" algn="l" defTabSz="1072866" rtl="0" eaLnBrk="1" latinLnBrk="0" hangingPunct="1">
      <a:defRPr sz="2112" kern="1200">
        <a:solidFill>
          <a:schemeClr val="tx1"/>
        </a:solidFill>
        <a:latin typeface="+mn-lt"/>
        <a:ea typeface="+mn-ea"/>
        <a:cs typeface="+mn-cs"/>
      </a:defRPr>
    </a:lvl4pPr>
    <a:lvl5pPr marL="2145731" algn="l" defTabSz="1072866" rtl="0" eaLnBrk="1" latinLnBrk="0" hangingPunct="1">
      <a:defRPr sz="2112" kern="1200">
        <a:solidFill>
          <a:schemeClr val="tx1"/>
        </a:solidFill>
        <a:latin typeface="+mn-lt"/>
        <a:ea typeface="+mn-ea"/>
        <a:cs typeface="+mn-cs"/>
      </a:defRPr>
    </a:lvl5pPr>
    <a:lvl6pPr marL="2682164" algn="l" defTabSz="1072866" rtl="0" eaLnBrk="1" latinLnBrk="0" hangingPunct="1">
      <a:defRPr sz="2112" kern="1200">
        <a:solidFill>
          <a:schemeClr val="tx1"/>
        </a:solidFill>
        <a:latin typeface="+mn-lt"/>
        <a:ea typeface="+mn-ea"/>
        <a:cs typeface="+mn-cs"/>
      </a:defRPr>
    </a:lvl6pPr>
    <a:lvl7pPr marL="3218597" algn="l" defTabSz="1072866" rtl="0" eaLnBrk="1" latinLnBrk="0" hangingPunct="1">
      <a:defRPr sz="2112" kern="1200">
        <a:solidFill>
          <a:schemeClr val="tx1"/>
        </a:solidFill>
        <a:latin typeface="+mn-lt"/>
        <a:ea typeface="+mn-ea"/>
        <a:cs typeface="+mn-cs"/>
      </a:defRPr>
    </a:lvl7pPr>
    <a:lvl8pPr marL="3755029" algn="l" defTabSz="1072866" rtl="0" eaLnBrk="1" latinLnBrk="0" hangingPunct="1">
      <a:defRPr sz="2112" kern="1200">
        <a:solidFill>
          <a:schemeClr val="tx1"/>
        </a:solidFill>
        <a:latin typeface="+mn-lt"/>
        <a:ea typeface="+mn-ea"/>
        <a:cs typeface="+mn-cs"/>
      </a:defRPr>
    </a:lvl8pPr>
    <a:lvl9pPr marL="4291462" algn="l" defTabSz="1072866" rtl="0" eaLnBrk="1" latinLnBrk="0" hangingPunct="1">
      <a:defRPr sz="2112"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3120" userDrawn="1">
          <p15:clr>
            <a:srgbClr val="A4A3A4"/>
          </p15:clr>
        </p15:guide>
        <p15:guide id="3" orient="horz" pos="2160"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B7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34" autoAdjust="0"/>
    <p:restoredTop sz="86400" autoAdjust="0"/>
  </p:normalViewPr>
  <p:slideViewPr>
    <p:cSldViewPr>
      <p:cViewPr varScale="1">
        <p:scale>
          <a:sx n="108" d="100"/>
          <a:sy n="108" d="100"/>
        </p:scale>
        <p:origin x="1746" y="102"/>
      </p:cViewPr>
      <p:guideLst>
        <p:guide orient="horz" pos="2880"/>
        <p:guide pos="312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8" d="100"/>
          <a:sy n="78" d="100"/>
        </p:scale>
        <p:origin x="4062" y="11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46275" cy="496672"/>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sz="quarter" idx="1"/>
          </p:nvPr>
        </p:nvSpPr>
        <p:spPr>
          <a:xfrm>
            <a:off x="3849863" y="0"/>
            <a:ext cx="2946275" cy="496672"/>
          </a:xfrm>
          <a:prstGeom prst="rect">
            <a:avLst/>
          </a:prstGeom>
        </p:spPr>
        <p:txBody>
          <a:bodyPr vert="horz" lIns="91440" tIns="45720" rIns="91440" bIns="45720" rtlCol="0"/>
          <a:lstStyle>
            <a:lvl1pPr algn="r">
              <a:defRPr sz="1200"/>
            </a:lvl1pPr>
          </a:lstStyle>
          <a:p>
            <a:fld id="{55D8D896-244D-4E53-A717-5FC5C2925DD0}" type="datetimeFigureOut">
              <a:rPr lang="es-AR" smtClean="0"/>
              <a:pPr/>
              <a:t>11/12/2024</a:t>
            </a:fld>
            <a:endParaRPr lang="es-AR"/>
          </a:p>
        </p:txBody>
      </p:sp>
      <p:sp>
        <p:nvSpPr>
          <p:cNvPr id="4" name="3 Marcador de pie de página"/>
          <p:cNvSpPr>
            <a:spLocks noGrp="1"/>
          </p:cNvSpPr>
          <p:nvPr>
            <p:ph type="ftr" sz="quarter" idx="2"/>
          </p:nvPr>
        </p:nvSpPr>
        <p:spPr>
          <a:xfrm>
            <a:off x="1" y="9428272"/>
            <a:ext cx="2946275" cy="496672"/>
          </a:xfrm>
          <a:prstGeom prst="rect">
            <a:avLst/>
          </a:prstGeom>
        </p:spPr>
        <p:txBody>
          <a:bodyPr vert="horz" lIns="91440" tIns="45720" rIns="91440" bIns="45720" rtlCol="0" anchor="b"/>
          <a:lstStyle>
            <a:lvl1pPr algn="l">
              <a:defRPr sz="1200"/>
            </a:lvl1pPr>
          </a:lstStyle>
          <a:p>
            <a:endParaRPr lang="es-AR"/>
          </a:p>
        </p:txBody>
      </p:sp>
      <p:sp>
        <p:nvSpPr>
          <p:cNvPr id="5" name="4 Marcador de número de diapositiva"/>
          <p:cNvSpPr>
            <a:spLocks noGrp="1"/>
          </p:cNvSpPr>
          <p:nvPr>
            <p:ph type="sldNum" sz="quarter" idx="3"/>
          </p:nvPr>
        </p:nvSpPr>
        <p:spPr>
          <a:xfrm>
            <a:off x="3849863" y="9428272"/>
            <a:ext cx="2946275" cy="496672"/>
          </a:xfrm>
          <a:prstGeom prst="rect">
            <a:avLst/>
          </a:prstGeom>
        </p:spPr>
        <p:txBody>
          <a:bodyPr vert="horz" lIns="91440" tIns="45720" rIns="91440" bIns="45720" rtlCol="0" anchor="b"/>
          <a:lstStyle>
            <a:lvl1pPr algn="r">
              <a:defRPr sz="1200"/>
            </a:lvl1pPr>
          </a:lstStyle>
          <a:p>
            <a:fld id="{A06A881E-EDE0-433B-A9AA-D679E3AE998E}" type="slidenum">
              <a:rPr lang="es-AR" smtClean="0"/>
              <a:pPr/>
              <a:t>‹Nº›</a:t>
            </a:fld>
            <a:endParaRPr lang="es-AR"/>
          </a:p>
        </p:txBody>
      </p:sp>
    </p:spTree>
    <p:extLst>
      <p:ext uri="{BB962C8B-B14F-4D97-AF65-F5344CB8AC3E}">
        <p14:creationId xmlns:p14="http://schemas.microsoft.com/office/powerpoint/2010/main" val="1909310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46275" cy="496672"/>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49863" y="0"/>
            <a:ext cx="2946275" cy="496672"/>
          </a:xfrm>
          <a:prstGeom prst="rect">
            <a:avLst/>
          </a:prstGeom>
        </p:spPr>
        <p:txBody>
          <a:bodyPr vert="horz" lIns="91440" tIns="45720" rIns="91440" bIns="45720" rtlCol="0"/>
          <a:lstStyle>
            <a:lvl1pPr algn="r">
              <a:defRPr sz="1200"/>
            </a:lvl1pPr>
          </a:lstStyle>
          <a:p>
            <a:fld id="{98981036-0073-478A-ABD2-2A5D24A49CD4}" type="datetimeFigureOut">
              <a:rPr lang="es-AR" smtClean="0"/>
              <a:pPr/>
              <a:t>11/12/2024</a:t>
            </a:fld>
            <a:endParaRPr lang="es-AR"/>
          </a:p>
        </p:txBody>
      </p:sp>
      <p:sp>
        <p:nvSpPr>
          <p:cNvPr id="4" name="3 Marcador de imagen de diapositiva"/>
          <p:cNvSpPr>
            <a:spLocks noGrp="1" noRot="1" noChangeAspect="1"/>
          </p:cNvSpPr>
          <p:nvPr>
            <p:ph type="sldImg" idx="2"/>
          </p:nvPr>
        </p:nvSpPr>
        <p:spPr>
          <a:xfrm>
            <a:off x="709613" y="744538"/>
            <a:ext cx="5378450" cy="3722687"/>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0383" y="4715832"/>
            <a:ext cx="5436909" cy="4466649"/>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5 Marcador de pie de página"/>
          <p:cNvSpPr>
            <a:spLocks noGrp="1"/>
          </p:cNvSpPr>
          <p:nvPr>
            <p:ph type="ftr" sz="quarter" idx="4"/>
          </p:nvPr>
        </p:nvSpPr>
        <p:spPr>
          <a:xfrm>
            <a:off x="1" y="9428272"/>
            <a:ext cx="2946275" cy="496672"/>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49863" y="9428272"/>
            <a:ext cx="2946275" cy="496672"/>
          </a:xfrm>
          <a:prstGeom prst="rect">
            <a:avLst/>
          </a:prstGeom>
        </p:spPr>
        <p:txBody>
          <a:bodyPr vert="horz" lIns="91440" tIns="45720" rIns="91440" bIns="45720" rtlCol="0" anchor="b"/>
          <a:lstStyle>
            <a:lvl1pPr algn="r">
              <a:defRPr sz="1200"/>
            </a:lvl1pPr>
          </a:lstStyle>
          <a:p>
            <a:fld id="{24307EE3-142C-4E9D-8479-9A3C6A4A7D00}" type="slidenum">
              <a:rPr lang="es-AR" smtClean="0"/>
              <a:pPr/>
              <a:t>‹Nº›</a:t>
            </a:fld>
            <a:endParaRPr lang="es-AR"/>
          </a:p>
        </p:txBody>
      </p:sp>
    </p:spTree>
    <p:extLst>
      <p:ext uri="{BB962C8B-B14F-4D97-AF65-F5344CB8AC3E}">
        <p14:creationId xmlns:p14="http://schemas.microsoft.com/office/powerpoint/2010/main" val="615351194"/>
      </p:ext>
    </p:extLst>
  </p:cSld>
  <p:clrMap bg1="lt1" tx1="dk1" bg2="lt2" tx2="dk2" accent1="accent1" accent2="accent2" accent3="accent3" accent4="accent4" accent5="accent5" accent6="accent6" hlink="hlink" folHlink="folHlink"/>
  <p:notesStyle>
    <a:lvl1pPr marL="0" algn="l" defTabSz="1072866" rtl="0" eaLnBrk="1" latinLnBrk="0" hangingPunct="1">
      <a:defRPr sz="1408" kern="1200">
        <a:solidFill>
          <a:schemeClr val="tx1"/>
        </a:solidFill>
        <a:latin typeface="+mn-lt"/>
        <a:ea typeface="+mn-ea"/>
        <a:cs typeface="+mn-cs"/>
      </a:defRPr>
    </a:lvl1pPr>
    <a:lvl2pPr marL="536433" algn="l" defTabSz="1072866" rtl="0" eaLnBrk="1" latinLnBrk="0" hangingPunct="1">
      <a:defRPr sz="1408" kern="1200">
        <a:solidFill>
          <a:schemeClr val="tx1"/>
        </a:solidFill>
        <a:latin typeface="+mn-lt"/>
        <a:ea typeface="+mn-ea"/>
        <a:cs typeface="+mn-cs"/>
      </a:defRPr>
    </a:lvl2pPr>
    <a:lvl3pPr marL="1072866" algn="l" defTabSz="1072866" rtl="0" eaLnBrk="1" latinLnBrk="0" hangingPunct="1">
      <a:defRPr sz="1408" kern="1200">
        <a:solidFill>
          <a:schemeClr val="tx1"/>
        </a:solidFill>
        <a:latin typeface="+mn-lt"/>
        <a:ea typeface="+mn-ea"/>
        <a:cs typeface="+mn-cs"/>
      </a:defRPr>
    </a:lvl3pPr>
    <a:lvl4pPr marL="1609298" algn="l" defTabSz="1072866" rtl="0" eaLnBrk="1" latinLnBrk="0" hangingPunct="1">
      <a:defRPr sz="1408" kern="1200">
        <a:solidFill>
          <a:schemeClr val="tx1"/>
        </a:solidFill>
        <a:latin typeface="+mn-lt"/>
        <a:ea typeface="+mn-ea"/>
        <a:cs typeface="+mn-cs"/>
      </a:defRPr>
    </a:lvl4pPr>
    <a:lvl5pPr marL="2145731" algn="l" defTabSz="1072866" rtl="0" eaLnBrk="1" latinLnBrk="0" hangingPunct="1">
      <a:defRPr sz="1408" kern="1200">
        <a:solidFill>
          <a:schemeClr val="tx1"/>
        </a:solidFill>
        <a:latin typeface="+mn-lt"/>
        <a:ea typeface="+mn-ea"/>
        <a:cs typeface="+mn-cs"/>
      </a:defRPr>
    </a:lvl5pPr>
    <a:lvl6pPr marL="2682164" algn="l" defTabSz="1072866" rtl="0" eaLnBrk="1" latinLnBrk="0" hangingPunct="1">
      <a:defRPr sz="1408" kern="1200">
        <a:solidFill>
          <a:schemeClr val="tx1"/>
        </a:solidFill>
        <a:latin typeface="+mn-lt"/>
        <a:ea typeface="+mn-ea"/>
        <a:cs typeface="+mn-cs"/>
      </a:defRPr>
    </a:lvl6pPr>
    <a:lvl7pPr marL="3218597" algn="l" defTabSz="1072866" rtl="0" eaLnBrk="1" latinLnBrk="0" hangingPunct="1">
      <a:defRPr sz="1408" kern="1200">
        <a:solidFill>
          <a:schemeClr val="tx1"/>
        </a:solidFill>
        <a:latin typeface="+mn-lt"/>
        <a:ea typeface="+mn-ea"/>
        <a:cs typeface="+mn-cs"/>
      </a:defRPr>
    </a:lvl7pPr>
    <a:lvl8pPr marL="3755029" algn="l" defTabSz="1072866" rtl="0" eaLnBrk="1" latinLnBrk="0" hangingPunct="1">
      <a:defRPr sz="1408" kern="1200">
        <a:solidFill>
          <a:schemeClr val="tx1"/>
        </a:solidFill>
        <a:latin typeface="+mn-lt"/>
        <a:ea typeface="+mn-ea"/>
        <a:cs typeface="+mn-cs"/>
      </a:defRPr>
    </a:lvl8pPr>
    <a:lvl9pPr marL="4291462" algn="l" defTabSz="1072866" rtl="0" eaLnBrk="1" latinLnBrk="0" hangingPunct="1">
      <a:defRPr sz="140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10</a:t>
            </a:fld>
            <a:endParaRPr lang="es-AR"/>
          </a:p>
        </p:txBody>
      </p:sp>
    </p:spTree>
    <p:extLst>
      <p:ext uri="{BB962C8B-B14F-4D97-AF65-F5344CB8AC3E}">
        <p14:creationId xmlns:p14="http://schemas.microsoft.com/office/powerpoint/2010/main" val="3149604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19</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20</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21</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22</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C4391-4F9F-1A37-9FDC-EE3208540649}"/>
            </a:ext>
          </a:extLst>
        </p:cNvPr>
        <p:cNvGrpSpPr/>
        <p:nvPr/>
      </p:nvGrpSpPr>
      <p:grpSpPr>
        <a:xfrm>
          <a:off x="0" y="0"/>
          <a:ext cx="0" cy="0"/>
          <a:chOff x="0" y="0"/>
          <a:chExt cx="0" cy="0"/>
        </a:xfrm>
      </p:grpSpPr>
      <p:sp>
        <p:nvSpPr>
          <p:cNvPr id="2" name="1 Marcador de imagen de diapositiva">
            <a:extLst>
              <a:ext uri="{FF2B5EF4-FFF2-40B4-BE49-F238E27FC236}">
                <a16:creationId xmlns:a16="http://schemas.microsoft.com/office/drawing/2014/main" id="{092A5EA7-3C7A-0271-823F-2B9A4697B84F}"/>
              </a:ext>
            </a:extLst>
          </p:cNvPr>
          <p:cNvSpPr>
            <a:spLocks noGrp="1" noRot="1" noChangeAspect="1"/>
          </p:cNvSpPr>
          <p:nvPr>
            <p:ph type="sldImg"/>
          </p:nvPr>
        </p:nvSpPr>
        <p:spPr>
          <a:xfrm>
            <a:off x="709613" y="744538"/>
            <a:ext cx="5378450" cy="3722687"/>
          </a:xfrm>
        </p:spPr>
      </p:sp>
      <p:sp>
        <p:nvSpPr>
          <p:cNvPr id="3" name="2 Marcador de notas">
            <a:extLst>
              <a:ext uri="{FF2B5EF4-FFF2-40B4-BE49-F238E27FC236}">
                <a16:creationId xmlns:a16="http://schemas.microsoft.com/office/drawing/2014/main" id="{B65C8519-B7EA-4418-F479-B8CC35905ABE}"/>
              </a:ext>
            </a:extLst>
          </p:cNvPr>
          <p:cNvSpPr>
            <a:spLocks noGrp="1"/>
          </p:cNvSpPr>
          <p:nvPr>
            <p:ph type="body" idx="1"/>
          </p:nvPr>
        </p:nvSpPr>
        <p:spPr/>
        <p:txBody>
          <a:bodyPr/>
          <a:lstStyle/>
          <a:p>
            <a:endParaRPr lang="es-AR" dirty="0"/>
          </a:p>
        </p:txBody>
      </p:sp>
      <p:sp>
        <p:nvSpPr>
          <p:cNvPr id="4" name="3 Marcador de número de diapositiva">
            <a:extLst>
              <a:ext uri="{FF2B5EF4-FFF2-40B4-BE49-F238E27FC236}">
                <a16:creationId xmlns:a16="http://schemas.microsoft.com/office/drawing/2014/main" id="{FBF23AA7-5A3F-3261-824D-61054E18E22B}"/>
              </a:ext>
            </a:extLst>
          </p:cNvPr>
          <p:cNvSpPr>
            <a:spLocks noGrp="1"/>
          </p:cNvSpPr>
          <p:nvPr>
            <p:ph type="sldNum" sz="quarter" idx="10"/>
          </p:nvPr>
        </p:nvSpPr>
        <p:spPr/>
        <p:txBody>
          <a:bodyPr/>
          <a:lstStyle/>
          <a:p>
            <a:fld id="{24307EE3-142C-4E9D-8479-9A3C6A4A7D00}" type="slidenum">
              <a:rPr lang="es-AR" smtClean="0"/>
              <a:pPr/>
              <a:t>23</a:t>
            </a:fld>
            <a:endParaRPr lang="es-AR"/>
          </a:p>
        </p:txBody>
      </p:sp>
    </p:spTree>
    <p:extLst>
      <p:ext uri="{BB962C8B-B14F-4D97-AF65-F5344CB8AC3E}">
        <p14:creationId xmlns:p14="http://schemas.microsoft.com/office/powerpoint/2010/main" val="2306644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24</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8357B9-7851-613A-E8DD-E030097991B0}"/>
            </a:ext>
          </a:extLst>
        </p:cNvPr>
        <p:cNvGrpSpPr/>
        <p:nvPr/>
      </p:nvGrpSpPr>
      <p:grpSpPr>
        <a:xfrm>
          <a:off x="0" y="0"/>
          <a:ext cx="0" cy="0"/>
          <a:chOff x="0" y="0"/>
          <a:chExt cx="0" cy="0"/>
        </a:xfrm>
      </p:grpSpPr>
      <p:sp>
        <p:nvSpPr>
          <p:cNvPr id="2" name="1 Marcador de imagen de diapositiva">
            <a:extLst>
              <a:ext uri="{FF2B5EF4-FFF2-40B4-BE49-F238E27FC236}">
                <a16:creationId xmlns:a16="http://schemas.microsoft.com/office/drawing/2014/main" id="{DCBA96E7-2CF0-26DC-956D-7C03757115A2}"/>
              </a:ext>
            </a:extLst>
          </p:cNvPr>
          <p:cNvSpPr>
            <a:spLocks noGrp="1" noRot="1" noChangeAspect="1"/>
          </p:cNvSpPr>
          <p:nvPr>
            <p:ph type="sldImg"/>
          </p:nvPr>
        </p:nvSpPr>
        <p:spPr>
          <a:xfrm>
            <a:off x="709613" y="744538"/>
            <a:ext cx="5378450" cy="3722687"/>
          </a:xfrm>
        </p:spPr>
      </p:sp>
      <p:sp>
        <p:nvSpPr>
          <p:cNvPr id="3" name="2 Marcador de notas">
            <a:extLst>
              <a:ext uri="{FF2B5EF4-FFF2-40B4-BE49-F238E27FC236}">
                <a16:creationId xmlns:a16="http://schemas.microsoft.com/office/drawing/2014/main" id="{D5B7F384-3EA0-F22C-22C9-5992B42B4B90}"/>
              </a:ext>
            </a:extLst>
          </p:cNvPr>
          <p:cNvSpPr>
            <a:spLocks noGrp="1"/>
          </p:cNvSpPr>
          <p:nvPr>
            <p:ph type="body" idx="1"/>
          </p:nvPr>
        </p:nvSpPr>
        <p:spPr/>
        <p:txBody>
          <a:bodyPr/>
          <a:lstStyle/>
          <a:p>
            <a:endParaRPr lang="es-AR" dirty="0"/>
          </a:p>
        </p:txBody>
      </p:sp>
      <p:sp>
        <p:nvSpPr>
          <p:cNvPr id="4" name="3 Marcador de número de diapositiva">
            <a:extLst>
              <a:ext uri="{FF2B5EF4-FFF2-40B4-BE49-F238E27FC236}">
                <a16:creationId xmlns:a16="http://schemas.microsoft.com/office/drawing/2014/main" id="{62D9EE9B-FB92-0190-AF37-130169248345}"/>
              </a:ext>
            </a:extLst>
          </p:cNvPr>
          <p:cNvSpPr>
            <a:spLocks noGrp="1"/>
          </p:cNvSpPr>
          <p:nvPr>
            <p:ph type="sldNum" sz="quarter" idx="10"/>
          </p:nvPr>
        </p:nvSpPr>
        <p:spPr/>
        <p:txBody>
          <a:bodyPr/>
          <a:lstStyle/>
          <a:p>
            <a:fld id="{24307EE3-142C-4E9D-8479-9A3C6A4A7D00}" type="slidenum">
              <a:rPr lang="es-AR" smtClean="0"/>
              <a:pPr/>
              <a:t>25</a:t>
            </a:fld>
            <a:endParaRPr lang="es-AR"/>
          </a:p>
        </p:txBody>
      </p:sp>
    </p:spTree>
    <p:extLst>
      <p:ext uri="{BB962C8B-B14F-4D97-AF65-F5344CB8AC3E}">
        <p14:creationId xmlns:p14="http://schemas.microsoft.com/office/powerpoint/2010/main" val="1183937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39605-3D0E-1296-3D23-5E62BEC35E7C}"/>
            </a:ext>
          </a:extLst>
        </p:cNvPr>
        <p:cNvGrpSpPr/>
        <p:nvPr/>
      </p:nvGrpSpPr>
      <p:grpSpPr>
        <a:xfrm>
          <a:off x="0" y="0"/>
          <a:ext cx="0" cy="0"/>
          <a:chOff x="0" y="0"/>
          <a:chExt cx="0" cy="0"/>
        </a:xfrm>
      </p:grpSpPr>
      <p:sp>
        <p:nvSpPr>
          <p:cNvPr id="2" name="1 Marcador de imagen de diapositiva">
            <a:extLst>
              <a:ext uri="{FF2B5EF4-FFF2-40B4-BE49-F238E27FC236}">
                <a16:creationId xmlns:a16="http://schemas.microsoft.com/office/drawing/2014/main" id="{7037A650-8F58-0A2A-42F2-3B8608B0EAF2}"/>
              </a:ext>
            </a:extLst>
          </p:cNvPr>
          <p:cNvSpPr>
            <a:spLocks noGrp="1" noRot="1" noChangeAspect="1"/>
          </p:cNvSpPr>
          <p:nvPr>
            <p:ph type="sldImg"/>
          </p:nvPr>
        </p:nvSpPr>
        <p:spPr>
          <a:xfrm>
            <a:off x="709613" y="744538"/>
            <a:ext cx="5378450" cy="3722687"/>
          </a:xfrm>
        </p:spPr>
      </p:sp>
      <p:sp>
        <p:nvSpPr>
          <p:cNvPr id="3" name="2 Marcador de notas">
            <a:extLst>
              <a:ext uri="{FF2B5EF4-FFF2-40B4-BE49-F238E27FC236}">
                <a16:creationId xmlns:a16="http://schemas.microsoft.com/office/drawing/2014/main" id="{2EB78D11-0899-6EE6-1EFA-CEAE92D90F8A}"/>
              </a:ext>
            </a:extLst>
          </p:cNvPr>
          <p:cNvSpPr>
            <a:spLocks noGrp="1"/>
          </p:cNvSpPr>
          <p:nvPr>
            <p:ph type="body" idx="1"/>
          </p:nvPr>
        </p:nvSpPr>
        <p:spPr/>
        <p:txBody>
          <a:bodyPr/>
          <a:lstStyle/>
          <a:p>
            <a:endParaRPr lang="es-AR" dirty="0"/>
          </a:p>
        </p:txBody>
      </p:sp>
      <p:sp>
        <p:nvSpPr>
          <p:cNvPr id="4" name="3 Marcador de número de diapositiva">
            <a:extLst>
              <a:ext uri="{FF2B5EF4-FFF2-40B4-BE49-F238E27FC236}">
                <a16:creationId xmlns:a16="http://schemas.microsoft.com/office/drawing/2014/main" id="{14DFB788-9500-547F-D956-5361532FEB24}"/>
              </a:ext>
            </a:extLst>
          </p:cNvPr>
          <p:cNvSpPr>
            <a:spLocks noGrp="1"/>
          </p:cNvSpPr>
          <p:nvPr>
            <p:ph type="sldNum" sz="quarter" idx="10"/>
          </p:nvPr>
        </p:nvSpPr>
        <p:spPr/>
        <p:txBody>
          <a:bodyPr/>
          <a:lstStyle/>
          <a:p>
            <a:fld id="{24307EE3-142C-4E9D-8479-9A3C6A4A7D00}" type="slidenum">
              <a:rPr lang="es-AR" smtClean="0"/>
              <a:pPr/>
              <a:t>26</a:t>
            </a:fld>
            <a:endParaRPr lang="es-AR" dirty="0"/>
          </a:p>
        </p:txBody>
      </p:sp>
    </p:spTree>
    <p:extLst>
      <p:ext uri="{BB962C8B-B14F-4D97-AF65-F5344CB8AC3E}">
        <p14:creationId xmlns:p14="http://schemas.microsoft.com/office/powerpoint/2010/main" val="22009231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99D808-F4DD-2BB1-4D1C-E64F2F63B145}"/>
            </a:ext>
          </a:extLst>
        </p:cNvPr>
        <p:cNvGrpSpPr/>
        <p:nvPr/>
      </p:nvGrpSpPr>
      <p:grpSpPr>
        <a:xfrm>
          <a:off x="0" y="0"/>
          <a:ext cx="0" cy="0"/>
          <a:chOff x="0" y="0"/>
          <a:chExt cx="0" cy="0"/>
        </a:xfrm>
      </p:grpSpPr>
      <p:sp>
        <p:nvSpPr>
          <p:cNvPr id="2" name="1 Marcador de imagen de diapositiva">
            <a:extLst>
              <a:ext uri="{FF2B5EF4-FFF2-40B4-BE49-F238E27FC236}">
                <a16:creationId xmlns:a16="http://schemas.microsoft.com/office/drawing/2014/main" id="{CBA6FBCF-C049-2FA0-1970-DD25A5FF26F7}"/>
              </a:ext>
            </a:extLst>
          </p:cNvPr>
          <p:cNvSpPr>
            <a:spLocks noGrp="1" noRot="1" noChangeAspect="1"/>
          </p:cNvSpPr>
          <p:nvPr>
            <p:ph type="sldImg"/>
          </p:nvPr>
        </p:nvSpPr>
        <p:spPr>
          <a:xfrm>
            <a:off x="709613" y="744538"/>
            <a:ext cx="5378450" cy="3722687"/>
          </a:xfrm>
        </p:spPr>
      </p:sp>
      <p:sp>
        <p:nvSpPr>
          <p:cNvPr id="3" name="2 Marcador de notas">
            <a:extLst>
              <a:ext uri="{FF2B5EF4-FFF2-40B4-BE49-F238E27FC236}">
                <a16:creationId xmlns:a16="http://schemas.microsoft.com/office/drawing/2014/main" id="{11692201-9A2E-CD0A-0AAD-F866FE50A64D}"/>
              </a:ext>
            </a:extLst>
          </p:cNvPr>
          <p:cNvSpPr>
            <a:spLocks noGrp="1"/>
          </p:cNvSpPr>
          <p:nvPr>
            <p:ph type="body" idx="1"/>
          </p:nvPr>
        </p:nvSpPr>
        <p:spPr/>
        <p:txBody>
          <a:bodyPr/>
          <a:lstStyle/>
          <a:p>
            <a:endParaRPr lang="es-AR" dirty="0"/>
          </a:p>
        </p:txBody>
      </p:sp>
      <p:sp>
        <p:nvSpPr>
          <p:cNvPr id="4" name="3 Marcador de número de diapositiva">
            <a:extLst>
              <a:ext uri="{FF2B5EF4-FFF2-40B4-BE49-F238E27FC236}">
                <a16:creationId xmlns:a16="http://schemas.microsoft.com/office/drawing/2014/main" id="{472B26D8-1B4D-C836-E6B4-1D25DA02E687}"/>
              </a:ext>
            </a:extLst>
          </p:cNvPr>
          <p:cNvSpPr>
            <a:spLocks noGrp="1"/>
          </p:cNvSpPr>
          <p:nvPr>
            <p:ph type="sldNum" sz="quarter" idx="10"/>
          </p:nvPr>
        </p:nvSpPr>
        <p:spPr/>
        <p:txBody>
          <a:bodyPr/>
          <a:lstStyle/>
          <a:p>
            <a:fld id="{24307EE3-142C-4E9D-8479-9A3C6A4A7D00}" type="slidenum">
              <a:rPr lang="es-AR" smtClean="0"/>
              <a:pPr/>
              <a:t>27</a:t>
            </a:fld>
            <a:endParaRPr lang="es-AR" dirty="0"/>
          </a:p>
        </p:txBody>
      </p:sp>
    </p:spTree>
    <p:extLst>
      <p:ext uri="{BB962C8B-B14F-4D97-AF65-F5344CB8AC3E}">
        <p14:creationId xmlns:p14="http://schemas.microsoft.com/office/powerpoint/2010/main" val="3759430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FD4F6-A7D5-FF4C-1912-028F7FD84F4D}"/>
            </a:ext>
          </a:extLst>
        </p:cNvPr>
        <p:cNvGrpSpPr/>
        <p:nvPr/>
      </p:nvGrpSpPr>
      <p:grpSpPr>
        <a:xfrm>
          <a:off x="0" y="0"/>
          <a:ext cx="0" cy="0"/>
          <a:chOff x="0" y="0"/>
          <a:chExt cx="0" cy="0"/>
        </a:xfrm>
      </p:grpSpPr>
      <p:sp>
        <p:nvSpPr>
          <p:cNvPr id="2" name="1 Marcador de imagen de diapositiva">
            <a:extLst>
              <a:ext uri="{FF2B5EF4-FFF2-40B4-BE49-F238E27FC236}">
                <a16:creationId xmlns:a16="http://schemas.microsoft.com/office/drawing/2014/main" id="{B6A3BEA2-F0BC-1AA4-DE98-69FAB505DD8F}"/>
              </a:ext>
            </a:extLst>
          </p:cNvPr>
          <p:cNvSpPr>
            <a:spLocks noGrp="1" noRot="1" noChangeAspect="1"/>
          </p:cNvSpPr>
          <p:nvPr>
            <p:ph type="sldImg"/>
          </p:nvPr>
        </p:nvSpPr>
        <p:spPr>
          <a:xfrm>
            <a:off x="709613" y="744538"/>
            <a:ext cx="5378450" cy="3722687"/>
          </a:xfrm>
        </p:spPr>
      </p:sp>
      <p:sp>
        <p:nvSpPr>
          <p:cNvPr id="3" name="2 Marcador de notas">
            <a:extLst>
              <a:ext uri="{FF2B5EF4-FFF2-40B4-BE49-F238E27FC236}">
                <a16:creationId xmlns:a16="http://schemas.microsoft.com/office/drawing/2014/main" id="{06BA67F7-9306-5BE0-8B75-F913EB649DE3}"/>
              </a:ext>
            </a:extLst>
          </p:cNvPr>
          <p:cNvSpPr>
            <a:spLocks noGrp="1"/>
          </p:cNvSpPr>
          <p:nvPr>
            <p:ph type="body" idx="1"/>
          </p:nvPr>
        </p:nvSpPr>
        <p:spPr/>
        <p:txBody>
          <a:bodyPr/>
          <a:lstStyle/>
          <a:p>
            <a:endParaRPr lang="es-AR" dirty="0"/>
          </a:p>
        </p:txBody>
      </p:sp>
      <p:sp>
        <p:nvSpPr>
          <p:cNvPr id="4" name="3 Marcador de número de diapositiva">
            <a:extLst>
              <a:ext uri="{FF2B5EF4-FFF2-40B4-BE49-F238E27FC236}">
                <a16:creationId xmlns:a16="http://schemas.microsoft.com/office/drawing/2014/main" id="{6AB487A9-2781-A2AF-21F7-6C85D311C139}"/>
              </a:ext>
            </a:extLst>
          </p:cNvPr>
          <p:cNvSpPr>
            <a:spLocks noGrp="1"/>
          </p:cNvSpPr>
          <p:nvPr>
            <p:ph type="sldNum" sz="quarter" idx="10"/>
          </p:nvPr>
        </p:nvSpPr>
        <p:spPr/>
        <p:txBody>
          <a:bodyPr/>
          <a:lstStyle/>
          <a:p>
            <a:fld id="{24307EE3-142C-4E9D-8479-9A3C6A4A7D00}" type="slidenum">
              <a:rPr lang="es-AR" smtClean="0"/>
              <a:pPr/>
              <a:t>28</a:t>
            </a:fld>
            <a:endParaRPr lang="es-AR"/>
          </a:p>
        </p:txBody>
      </p:sp>
    </p:spTree>
    <p:extLst>
      <p:ext uri="{BB962C8B-B14F-4D97-AF65-F5344CB8AC3E}">
        <p14:creationId xmlns:p14="http://schemas.microsoft.com/office/powerpoint/2010/main" val="2229139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11</a:t>
            </a:fld>
            <a:endParaRPr lang="es-AR"/>
          </a:p>
        </p:txBody>
      </p:sp>
    </p:spTree>
    <p:extLst>
      <p:ext uri="{BB962C8B-B14F-4D97-AF65-F5344CB8AC3E}">
        <p14:creationId xmlns:p14="http://schemas.microsoft.com/office/powerpoint/2010/main" val="29824736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101E1E-F297-E6BF-49D5-5E7D62313CC7}"/>
            </a:ext>
          </a:extLst>
        </p:cNvPr>
        <p:cNvGrpSpPr/>
        <p:nvPr/>
      </p:nvGrpSpPr>
      <p:grpSpPr>
        <a:xfrm>
          <a:off x="0" y="0"/>
          <a:ext cx="0" cy="0"/>
          <a:chOff x="0" y="0"/>
          <a:chExt cx="0" cy="0"/>
        </a:xfrm>
      </p:grpSpPr>
      <p:sp>
        <p:nvSpPr>
          <p:cNvPr id="2" name="1 Marcador de imagen de diapositiva">
            <a:extLst>
              <a:ext uri="{FF2B5EF4-FFF2-40B4-BE49-F238E27FC236}">
                <a16:creationId xmlns:a16="http://schemas.microsoft.com/office/drawing/2014/main" id="{3752B6B0-6012-2521-7C76-571B4FEF492C}"/>
              </a:ext>
            </a:extLst>
          </p:cNvPr>
          <p:cNvSpPr>
            <a:spLocks noGrp="1" noRot="1" noChangeAspect="1"/>
          </p:cNvSpPr>
          <p:nvPr>
            <p:ph type="sldImg"/>
          </p:nvPr>
        </p:nvSpPr>
        <p:spPr>
          <a:xfrm>
            <a:off x="709613" y="744538"/>
            <a:ext cx="5378450" cy="3722687"/>
          </a:xfrm>
        </p:spPr>
      </p:sp>
      <p:sp>
        <p:nvSpPr>
          <p:cNvPr id="3" name="2 Marcador de notas">
            <a:extLst>
              <a:ext uri="{FF2B5EF4-FFF2-40B4-BE49-F238E27FC236}">
                <a16:creationId xmlns:a16="http://schemas.microsoft.com/office/drawing/2014/main" id="{BCDAF080-BA1E-A516-5149-FD3360F68640}"/>
              </a:ext>
            </a:extLst>
          </p:cNvPr>
          <p:cNvSpPr>
            <a:spLocks noGrp="1"/>
          </p:cNvSpPr>
          <p:nvPr>
            <p:ph type="body" idx="1"/>
          </p:nvPr>
        </p:nvSpPr>
        <p:spPr/>
        <p:txBody>
          <a:bodyPr/>
          <a:lstStyle/>
          <a:p>
            <a:endParaRPr lang="es-AR" dirty="0"/>
          </a:p>
        </p:txBody>
      </p:sp>
      <p:sp>
        <p:nvSpPr>
          <p:cNvPr id="4" name="3 Marcador de número de diapositiva">
            <a:extLst>
              <a:ext uri="{FF2B5EF4-FFF2-40B4-BE49-F238E27FC236}">
                <a16:creationId xmlns:a16="http://schemas.microsoft.com/office/drawing/2014/main" id="{4E8C9E96-8503-4FEB-5EB7-9934CC1B4EA6}"/>
              </a:ext>
            </a:extLst>
          </p:cNvPr>
          <p:cNvSpPr>
            <a:spLocks noGrp="1"/>
          </p:cNvSpPr>
          <p:nvPr>
            <p:ph type="sldNum" sz="quarter" idx="10"/>
          </p:nvPr>
        </p:nvSpPr>
        <p:spPr/>
        <p:txBody>
          <a:bodyPr/>
          <a:lstStyle/>
          <a:p>
            <a:fld id="{24307EE3-142C-4E9D-8479-9A3C6A4A7D00}" type="slidenum">
              <a:rPr lang="es-AR" smtClean="0"/>
              <a:pPr/>
              <a:t>29</a:t>
            </a:fld>
            <a:endParaRPr lang="es-AR"/>
          </a:p>
        </p:txBody>
      </p:sp>
    </p:spTree>
    <p:extLst>
      <p:ext uri="{BB962C8B-B14F-4D97-AF65-F5344CB8AC3E}">
        <p14:creationId xmlns:p14="http://schemas.microsoft.com/office/powerpoint/2010/main" val="474321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E8D814-51E2-844E-C25A-1EE9B1AD4D4B}"/>
            </a:ext>
          </a:extLst>
        </p:cNvPr>
        <p:cNvGrpSpPr/>
        <p:nvPr/>
      </p:nvGrpSpPr>
      <p:grpSpPr>
        <a:xfrm>
          <a:off x="0" y="0"/>
          <a:ext cx="0" cy="0"/>
          <a:chOff x="0" y="0"/>
          <a:chExt cx="0" cy="0"/>
        </a:xfrm>
      </p:grpSpPr>
      <p:sp>
        <p:nvSpPr>
          <p:cNvPr id="2" name="1 Marcador de imagen de diapositiva">
            <a:extLst>
              <a:ext uri="{FF2B5EF4-FFF2-40B4-BE49-F238E27FC236}">
                <a16:creationId xmlns:a16="http://schemas.microsoft.com/office/drawing/2014/main" id="{D940FA6C-7A52-66E3-D744-28D0D313AB2E}"/>
              </a:ext>
            </a:extLst>
          </p:cNvPr>
          <p:cNvSpPr>
            <a:spLocks noGrp="1" noRot="1" noChangeAspect="1"/>
          </p:cNvSpPr>
          <p:nvPr>
            <p:ph type="sldImg"/>
          </p:nvPr>
        </p:nvSpPr>
        <p:spPr>
          <a:xfrm>
            <a:off x="709613" y="744538"/>
            <a:ext cx="5378450" cy="3722687"/>
          </a:xfrm>
        </p:spPr>
      </p:sp>
      <p:sp>
        <p:nvSpPr>
          <p:cNvPr id="3" name="2 Marcador de notas">
            <a:extLst>
              <a:ext uri="{FF2B5EF4-FFF2-40B4-BE49-F238E27FC236}">
                <a16:creationId xmlns:a16="http://schemas.microsoft.com/office/drawing/2014/main" id="{CC521F2A-FA0D-C12D-7BB4-0A6CC650868E}"/>
              </a:ext>
            </a:extLst>
          </p:cNvPr>
          <p:cNvSpPr>
            <a:spLocks noGrp="1"/>
          </p:cNvSpPr>
          <p:nvPr>
            <p:ph type="body" idx="1"/>
          </p:nvPr>
        </p:nvSpPr>
        <p:spPr/>
        <p:txBody>
          <a:bodyPr/>
          <a:lstStyle/>
          <a:p>
            <a:endParaRPr lang="es-AR" dirty="0"/>
          </a:p>
        </p:txBody>
      </p:sp>
      <p:sp>
        <p:nvSpPr>
          <p:cNvPr id="4" name="3 Marcador de número de diapositiva">
            <a:extLst>
              <a:ext uri="{FF2B5EF4-FFF2-40B4-BE49-F238E27FC236}">
                <a16:creationId xmlns:a16="http://schemas.microsoft.com/office/drawing/2014/main" id="{EAAE7477-9B32-362D-6246-A4CDFB29E02D}"/>
              </a:ext>
            </a:extLst>
          </p:cNvPr>
          <p:cNvSpPr>
            <a:spLocks noGrp="1"/>
          </p:cNvSpPr>
          <p:nvPr>
            <p:ph type="sldNum" sz="quarter" idx="10"/>
          </p:nvPr>
        </p:nvSpPr>
        <p:spPr/>
        <p:txBody>
          <a:bodyPr/>
          <a:lstStyle/>
          <a:p>
            <a:fld id="{24307EE3-142C-4E9D-8479-9A3C6A4A7D00}" type="slidenum">
              <a:rPr lang="es-AR" smtClean="0"/>
              <a:pPr/>
              <a:t>30</a:t>
            </a:fld>
            <a:endParaRPr lang="es-AR"/>
          </a:p>
        </p:txBody>
      </p:sp>
    </p:spTree>
    <p:extLst>
      <p:ext uri="{BB962C8B-B14F-4D97-AF65-F5344CB8AC3E}">
        <p14:creationId xmlns:p14="http://schemas.microsoft.com/office/powerpoint/2010/main" val="11024136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31</a:t>
            </a:fld>
            <a:endParaRPr lang="es-AR"/>
          </a:p>
        </p:txBody>
      </p:sp>
    </p:spTree>
    <p:extLst>
      <p:ext uri="{BB962C8B-B14F-4D97-AF65-F5344CB8AC3E}">
        <p14:creationId xmlns:p14="http://schemas.microsoft.com/office/powerpoint/2010/main" val="29824736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32</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12</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13</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14</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15</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254D3-FFEA-7FF3-0B1B-AD6A90111D53}"/>
            </a:ext>
          </a:extLst>
        </p:cNvPr>
        <p:cNvGrpSpPr/>
        <p:nvPr/>
      </p:nvGrpSpPr>
      <p:grpSpPr>
        <a:xfrm>
          <a:off x="0" y="0"/>
          <a:ext cx="0" cy="0"/>
          <a:chOff x="0" y="0"/>
          <a:chExt cx="0" cy="0"/>
        </a:xfrm>
      </p:grpSpPr>
      <p:sp>
        <p:nvSpPr>
          <p:cNvPr id="2" name="1 Marcador de imagen de diapositiva">
            <a:extLst>
              <a:ext uri="{FF2B5EF4-FFF2-40B4-BE49-F238E27FC236}">
                <a16:creationId xmlns:a16="http://schemas.microsoft.com/office/drawing/2014/main" id="{85820768-BE7E-6E0C-7F3B-0DDE38D58E43}"/>
              </a:ext>
            </a:extLst>
          </p:cNvPr>
          <p:cNvSpPr>
            <a:spLocks noGrp="1" noRot="1" noChangeAspect="1"/>
          </p:cNvSpPr>
          <p:nvPr>
            <p:ph type="sldImg"/>
          </p:nvPr>
        </p:nvSpPr>
        <p:spPr>
          <a:xfrm>
            <a:off x="709613" y="744538"/>
            <a:ext cx="5378450" cy="3722687"/>
          </a:xfrm>
        </p:spPr>
      </p:sp>
      <p:sp>
        <p:nvSpPr>
          <p:cNvPr id="3" name="2 Marcador de notas">
            <a:extLst>
              <a:ext uri="{FF2B5EF4-FFF2-40B4-BE49-F238E27FC236}">
                <a16:creationId xmlns:a16="http://schemas.microsoft.com/office/drawing/2014/main" id="{84AC5F0B-7677-A264-200F-187EC56F8036}"/>
              </a:ext>
            </a:extLst>
          </p:cNvPr>
          <p:cNvSpPr>
            <a:spLocks noGrp="1"/>
          </p:cNvSpPr>
          <p:nvPr>
            <p:ph type="body" idx="1"/>
          </p:nvPr>
        </p:nvSpPr>
        <p:spPr/>
        <p:txBody>
          <a:bodyPr/>
          <a:lstStyle/>
          <a:p>
            <a:endParaRPr lang="es-AR" dirty="0"/>
          </a:p>
        </p:txBody>
      </p:sp>
      <p:sp>
        <p:nvSpPr>
          <p:cNvPr id="4" name="3 Marcador de número de diapositiva">
            <a:extLst>
              <a:ext uri="{FF2B5EF4-FFF2-40B4-BE49-F238E27FC236}">
                <a16:creationId xmlns:a16="http://schemas.microsoft.com/office/drawing/2014/main" id="{E0FD087F-037F-E469-7A7F-61E7F1E94884}"/>
              </a:ext>
            </a:extLst>
          </p:cNvPr>
          <p:cNvSpPr>
            <a:spLocks noGrp="1"/>
          </p:cNvSpPr>
          <p:nvPr>
            <p:ph type="sldNum" sz="quarter" idx="10"/>
          </p:nvPr>
        </p:nvSpPr>
        <p:spPr/>
        <p:txBody>
          <a:bodyPr/>
          <a:lstStyle/>
          <a:p>
            <a:fld id="{24307EE3-142C-4E9D-8479-9A3C6A4A7D00}" type="slidenum">
              <a:rPr lang="es-AR" smtClean="0"/>
              <a:pPr/>
              <a:t>16</a:t>
            </a:fld>
            <a:endParaRPr lang="es-AR"/>
          </a:p>
        </p:txBody>
      </p:sp>
    </p:spTree>
    <p:extLst>
      <p:ext uri="{BB962C8B-B14F-4D97-AF65-F5344CB8AC3E}">
        <p14:creationId xmlns:p14="http://schemas.microsoft.com/office/powerpoint/2010/main" val="2284793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17</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09613" y="744538"/>
            <a:ext cx="537845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18</a:t>
            </a:fld>
            <a:endParaRPr lang="es-AR"/>
          </a:p>
        </p:txBody>
      </p:sp>
    </p:spTree>
    <p:extLst>
      <p:ext uri="{BB962C8B-B14F-4D97-AF65-F5344CB8AC3E}">
        <p14:creationId xmlns:p14="http://schemas.microsoft.com/office/powerpoint/2010/main" val="1217996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A41521A-9483-85B0-FFE5-CE18AC29627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40"/>
            <a:ext cx="9906000" cy="940667"/>
          </a:xfrm>
          <a:prstGeom prst="rect">
            <a:avLst/>
          </a:prstGeom>
        </p:spPr>
      </p:pic>
      <p:sp>
        <p:nvSpPr>
          <p:cNvPr id="9" name="CuadroTexto 8">
            <a:extLst>
              <a:ext uri="{FF2B5EF4-FFF2-40B4-BE49-F238E27FC236}">
                <a16:creationId xmlns:a16="http://schemas.microsoft.com/office/drawing/2014/main" id="{0647DC52-00AD-4809-AE19-C9A7FF9664EF}"/>
              </a:ext>
            </a:extLst>
          </p:cNvPr>
          <p:cNvSpPr txBox="1"/>
          <p:nvPr userDrawn="1"/>
        </p:nvSpPr>
        <p:spPr>
          <a:xfrm>
            <a:off x="2144688" y="404666"/>
            <a:ext cx="5978934" cy="307777"/>
          </a:xfrm>
          <a:prstGeom prst="rect">
            <a:avLst/>
          </a:prstGeom>
          <a:noFill/>
        </p:spPr>
        <p:txBody>
          <a:bodyPr wrap="square" rtlCol="0">
            <a:spAutoFit/>
          </a:bodyPr>
          <a:lstStyle/>
          <a:p>
            <a:pPr marL="0" marR="0" lvl="0" indent="0" algn="l" defTabSz="825236"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prstClr val="white">
                    <a:lumMod val="75000"/>
                  </a:prstClr>
                </a:solidFill>
                <a:effectLst/>
                <a:uLnTx/>
                <a:uFillTx/>
                <a:latin typeface="Lora" pitchFamily="2" charset="0"/>
                <a:ea typeface="+mn-ea"/>
                <a:cs typeface="Helvetica" panose="020B0604020202020204" pitchFamily="34" charset="0"/>
              </a:rPr>
              <a:t>Jornada sobre Cierre de Cuenta</a:t>
            </a:r>
            <a:endParaRPr kumimoji="0" lang="es-AR" sz="1400" b="1" i="0" u="none" strike="noStrike" kern="1200" cap="none" spc="0" normalizeH="0" baseline="0" noProof="0" dirty="0">
              <a:ln>
                <a:noFill/>
              </a:ln>
              <a:solidFill>
                <a:prstClr val="white">
                  <a:lumMod val="75000"/>
                </a:prstClr>
              </a:solidFill>
              <a:effectLst/>
              <a:uLnTx/>
              <a:uFillTx/>
              <a:latin typeface="Lora" pitchFamily="2" charset="0"/>
              <a:ea typeface="+mn-ea"/>
              <a:cs typeface="Helvetica" panose="020B0604020202020204" pitchFamily="34" charset="0"/>
            </a:endParaRPr>
          </a:p>
        </p:txBody>
      </p:sp>
      <p:pic>
        <p:nvPicPr>
          <p:cNvPr id="2" name="Imagen 1">
            <a:extLst>
              <a:ext uri="{FF2B5EF4-FFF2-40B4-BE49-F238E27FC236}">
                <a16:creationId xmlns:a16="http://schemas.microsoft.com/office/drawing/2014/main" id="{074CE60A-721A-4E0D-E83F-1123A4CD1063}"/>
              </a:ext>
            </a:extLst>
          </p:cNvPr>
          <p:cNvPicPr>
            <a:picLocks noChangeAspect="1"/>
          </p:cNvPicPr>
          <p:nvPr userDrawn="1"/>
        </p:nvPicPr>
        <p:blipFill>
          <a:blip r:embed="rId3"/>
          <a:stretch>
            <a:fillRect/>
          </a:stretch>
        </p:blipFill>
        <p:spPr>
          <a:xfrm>
            <a:off x="8769424" y="273759"/>
            <a:ext cx="609653" cy="548688"/>
          </a:xfrm>
          <a:prstGeom prst="rect">
            <a:avLst/>
          </a:prstGeom>
        </p:spPr>
      </p:pic>
    </p:spTree>
    <p:extLst>
      <p:ext uri="{BB962C8B-B14F-4D97-AF65-F5344CB8AC3E}">
        <p14:creationId xmlns:p14="http://schemas.microsoft.com/office/powerpoint/2010/main" val="2210106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5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10028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6922622"/>
      </p:ext>
    </p:extLst>
  </p:cSld>
  <p:clrMap bg1="lt1" tx1="dk1" bg2="lt2" tx2="dk2" accent1="accent1" accent2="accent2" accent3="accent3" accent4="accent4" accent5="accent5" accent6="accent6" hlink="hlink" folHlink="folHlink"/>
  <p:sldLayoutIdLst>
    <p:sldLayoutId id="2147484326" r:id="rId1"/>
    <p:sldLayoutId id="2147484327" r:id="rId2"/>
  </p:sldLayoutIdLst>
  <p:txStyles>
    <p:titleStyle>
      <a:lvl1pPr algn="ctr" defTabSz="687670" rtl="0" eaLnBrk="1" latinLnBrk="0" hangingPunct="1">
        <a:spcBef>
          <a:spcPct val="0"/>
        </a:spcBef>
        <a:buNone/>
        <a:defRPr sz="3309" kern="1200">
          <a:solidFill>
            <a:schemeClr val="tx1"/>
          </a:solidFill>
          <a:latin typeface="+mj-lt"/>
          <a:ea typeface="+mj-ea"/>
          <a:cs typeface="+mj-cs"/>
        </a:defRPr>
      </a:lvl1pPr>
    </p:titleStyle>
    <p:bodyStyle>
      <a:lvl1pPr marL="257876" indent="-257876" algn="l" defTabSz="687670" rtl="0" eaLnBrk="1" latinLnBrk="0" hangingPunct="1">
        <a:spcBef>
          <a:spcPct val="20000"/>
        </a:spcBef>
        <a:buFont typeface="Arial" pitchFamily="34" charset="0"/>
        <a:buChar char="•"/>
        <a:defRPr sz="2407" kern="1200">
          <a:solidFill>
            <a:schemeClr val="tx1"/>
          </a:solidFill>
          <a:latin typeface="+mn-lt"/>
          <a:ea typeface="+mn-ea"/>
          <a:cs typeface="+mn-cs"/>
        </a:defRPr>
      </a:lvl1pPr>
      <a:lvl2pPr marL="558732" indent="-214896" algn="l" defTabSz="687670" rtl="0" eaLnBrk="1" latinLnBrk="0" hangingPunct="1">
        <a:spcBef>
          <a:spcPct val="20000"/>
        </a:spcBef>
        <a:buFont typeface="Arial" pitchFamily="34" charset="0"/>
        <a:buChar char="–"/>
        <a:defRPr sz="2106" kern="1200">
          <a:solidFill>
            <a:schemeClr val="tx1"/>
          </a:solidFill>
          <a:latin typeface="+mn-lt"/>
          <a:ea typeface="+mn-ea"/>
          <a:cs typeface="+mn-cs"/>
        </a:defRPr>
      </a:lvl2pPr>
      <a:lvl3pPr marL="859586" indent="-171917" algn="l" defTabSz="687670" rtl="0" eaLnBrk="1" latinLnBrk="0" hangingPunct="1">
        <a:spcBef>
          <a:spcPct val="20000"/>
        </a:spcBef>
        <a:buFont typeface="Arial" pitchFamily="34" charset="0"/>
        <a:buChar char="•"/>
        <a:defRPr sz="1805" kern="1200">
          <a:solidFill>
            <a:schemeClr val="tx1"/>
          </a:solidFill>
          <a:latin typeface="+mn-lt"/>
          <a:ea typeface="+mn-ea"/>
          <a:cs typeface="+mn-cs"/>
        </a:defRPr>
      </a:lvl3pPr>
      <a:lvl4pPr marL="1203422" indent="-171917" algn="l" defTabSz="687670" rtl="0" eaLnBrk="1" latinLnBrk="0" hangingPunct="1">
        <a:spcBef>
          <a:spcPct val="20000"/>
        </a:spcBef>
        <a:buFont typeface="Arial" pitchFamily="34" charset="0"/>
        <a:buChar char="–"/>
        <a:defRPr sz="1504" kern="1200">
          <a:solidFill>
            <a:schemeClr val="tx1"/>
          </a:solidFill>
          <a:latin typeface="+mn-lt"/>
          <a:ea typeface="+mn-ea"/>
          <a:cs typeface="+mn-cs"/>
        </a:defRPr>
      </a:lvl4pPr>
      <a:lvl5pPr marL="1547255" indent="-171917" algn="l" defTabSz="687670" rtl="0" eaLnBrk="1" latinLnBrk="0" hangingPunct="1">
        <a:spcBef>
          <a:spcPct val="20000"/>
        </a:spcBef>
        <a:buFont typeface="Arial" pitchFamily="34" charset="0"/>
        <a:buChar char="»"/>
        <a:defRPr sz="1504" kern="1200">
          <a:solidFill>
            <a:schemeClr val="tx1"/>
          </a:solidFill>
          <a:latin typeface="+mn-lt"/>
          <a:ea typeface="+mn-ea"/>
          <a:cs typeface="+mn-cs"/>
        </a:defRPr>
      </a:lvl5pPr>
      <a:lvl6pPr marL="1891090" indent="-171917" algn="l" defTabSz="687670" rtl="0" eaLnBrk="1" latinLnBrk="0" hangingPunct="1">
        <a:spcBef>
          <a:spcPct val="20000"/>
        </a:spcBef>
        <a:buFont typeface="Arial" pitchFamily="34" charset="0"/>
        <a:buChar char="•"/>
        <a:defRPr sz="1504" kern="1200">
          <a:solidFill>
            <a:schemeClr val="tx1"/>
          </a:solidFill>
          <a:latin typeface="+mn-lt"/>
          <a:ea typeface="+mn-ea"/>
          <a:cs typeface="+mn-cs"/>
        </a:defRPr>
      </a:lvl6pPr>
      <a:lvl7pPr marL="2234924" indent="-171917" algn="l" defTabSz="687670" rtl="0" eaLnBrk="1" latinLnBrk="0" hangingPunct="1">
        <a:spcBef>
          <a:spcPct val="20000"/>
        </a:spcBef>
        <a:buFont typeface="Arial" pitchFamily="34" charset="0"/>
        <a:buChar char="•"/>
        <a:defRPr sz="1504" kern="1200">
          <a:solidFill>
            <a:schemeClr val="tx1"/>
          </a:solidFill>
          <a:latin typeface="+mn-lt"/>
          <a:ea typeface="+mn-ea"/>
          <a:cs typeface="+mn-cs"/>
        </a:defRPr>
      </a:lvl7pPr>
      <a:lvl8pPr marL="2578760" indent="-171917" algn="l" defTabSz="687670" rtl="0" eaLnBrk="1" latinLnBrk="0" hangingPunct="1">
        <a:spcBef>
          <a:spcPct val="20000"/>
        </a:spcBef>
        <a:buFont typeface="Arial" pitchFamily="34" charset="0"/>
        <a:buChar char="•"/>
        <a:defRPr sz="1504" kern="1200">
          <a:solidFill>
            <a:schemeClr val="tx1"/>
          </a:solidFill>
          <a:latin typeface="+mn-lt"/>
          <a:ea typeface="+mn-ea"/>
          <a:cs typeface="+mn-cs"/>
        </a:defRPr>
      </a:lvl8pPr>
      <a:lvl9pPr marL="2922593" indent="-171917" algn="l" defTabSz="687670" rtl="0" eaLnBrk="1" latinLnBrk="0" hangingPunct="1">
        <a:spcBef>
          <a:spcPct val="20000"/>
        </a:spcBef>
        <a:buFont typeface="Arial" pitchFamily="34" charset="0"/>
        <a:buChar char="•"/>
        <a:defRPr sz="1504" kern="1200">
          <a:solidFill>
            <a:schemeClr val="tx1"/>
          </a:solidFill>
          <a:latin typeface="+mn-lt"/>
          <a:ea typeface="+mn-ea"/>
          <a:cs typeface="+mn-cs"/>
        </a:defRPr>
      </a:lvl9pPr>
    </p:bodyStyle>
    <p:otherStyle>
      <a:defPPr>
        <a:defRPr lang="es-AR"/>
      </a:defPPr>
      <a:lvl1pPr marL="0" algn="l" defTabSz="687670" rtl="0" eaLnBrk="1" latinLnBrk="0" hangingPunct="1">
        <a:defRPr sz="1354" kern="1200">
          <a:solidFill>
            <a:schemeClr val="tx1"/>
          </a:solidFill>
          <a:latin typeface="+mn-lt"/>
          <a:ea typeface="+mn-ea"/>
          <a:cs typeface="+mn-cs"/>
        </a:defRPr>
      </a:lvl1pPr>
      <a:lvl2pPr marL="343834" algn="l" defTabSz="687670" rtl="0" eaLnBrk="1" latinLnBrk="0" hangingPunct="1">
        <a:defRPr sz="1354" kern="1200">
          <a:solidFill>
            <a:schemeClr val="tx1"/>
          </a:solidFill>
          <a:latin typeface="+mn-lt"/>
          <a:ea typeface="+mn-ea"/>
          <a:cs typeface="+mn-cs"/>
        </a:defRPr>
      </a:lvl2pPr>
      <a:lvl3pPr marL="687670" algn="l" defTabSz="687670" rtl="0" eaLnBrk="1" latinLnBrk="0" hangingPunct="1">
        <a:defRPr sz="1354" kern="1200">
          <a:solidFill>
            <a:schemeClr val="tx1"/>
          </a:solidFill>
          <a:latin typeface="+mn-lt"/>
          <a:ea typeface="+mn-ea"/>
          <a:cs typeface="+mn-cs"/>
        </a:defRPr>
      </a:lvl3pPr>
      <a:lvl4pPr marL="1031503" algn="l" defTabSz="687670" rtl="0" eaLnBrk="1" latinLnBrk="0" hangingPunct="1">
        <a:defRPr sz="1354" kern="1200">
          <a:solidFill>
            <a:schemeClr val="tx1"/>
          </a:solidFill>
          <a:latin typeface="+mn-lt"/>
          <a:ea typeface="+mn-ea"/>
          <a:cs typeface="+mn-cs"/>
        </a:defRPr>
      </a:lvl4pPr>
      <a:lvl5pPr marL="1375338" algn="l" defTabSz="687670" rtl="0" eaLnBrk="1" latinLnBrk="0" hangingPunct="1">
        <a:defRPr sz="1354" kern="1200">
          <a:solidFill>
            <a:schemeClr val="tx1"/>
          </a:solidFill>
          <a:latin typeface="+mn-lt"/>
          <a:ea typeface="+mn-ea"/>
          <a:cs typeface="+mn-cs"/>
        </a:defRPr>
      </a:lvl5pPr>
      <a:lvl6pPr marL="1719172" algn="l" defTabSz="687670" rtl="0" eaLnBrk="1" latinLnBrk="0" hangingPunct="1">
        <a:defRPr sz="1354" kern="1200">
          <a:solidFill>
            <a:schemeClr val="tx1"/>
          </a:solidFill>
          <a:latin typeface="+mn-lt"/>
          <a:ea typeface="+mn-ea"/>
          <a:cs typeface="+mn-cs"/>
        </a:defRPr>
      </a:lvl6pPr>
      <a:lvl7pPr marL="2063008" algn="l" defTabSz="687670" rtl="0" eaLnBrk="1" latinLnBrk="0" hangingPunct="1">
        <a:defRPr sz="1354" kern="1200">
          <a:solidFill>
            <a:schemeClr val="tx1"/>
          </a:solidFill>
          <a:latin typeface="+mn-lt"/>
          <a:ea typeface="+mn-ea"/>
          <a:cs typeface="+mn-cs"/>
        </a:defRPr>
      </a:lvl7pPr>
      <a:lvl8pPr marL="2406841" algn="l" defTabSz="687670" rtl="0" eaLnBrk="1" latinLnBrk="0" hangingPunct="1">
        <a:defRPr sz="1354" kern="1200">
          <a:solidFill>
            <a:schemeClr val="tx1"/>
          </a:solidFill>
          <a:latin typeface="+mn-lt"/>
          <a:ea typeface="+mn-ea"/>
          <a:cs typeface="+mn-cs"/>
        </a:defRPr>
      </a:lvl8pPr>
      <a:lvl9pPr marL="2750676" algn="l" defTabSz="687670" rtl="0" eaLnBrk="1" latinLnBrk="0" hangingPunct="1">
        <a:defRPr sz="135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mailto:bienescgn@mecon.gov.ar" TargetMode="External"/><Relationship Id="rId7" Type="http://schemas.openxmlformats.org/officeDocument/2006/relationships/hyperlink" Target="mailto:notifcgn@mecon.gov.ar"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mailto:cierredaif@mecon.gov.ar" TargetMode="External"/><Relationship Id="rId5" Type="http://schemas.openxmlformats.org/officeDocument/2006/relationships/hyperlink" Target="mailto:fecha.tope@mecon.gov.ar" TargetMode="External"/><Relationship Id="rId4" Type="http://schemas.openxmlformats.org/officeDocument/2006/relationships/hyperlink" Target="mailto:InversionesFinancieras@mecon.gov.ar"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61754F58-3C8F-AA16-43E3-7F4F408EA7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0" y="1"/>
            <a:ext cx="9879502" cy="6172625"/>
          </a:xfrm>
          <a:prstGeom prst="rect">
            <a:avLst/>
          </a:prstGeom>
        </p:spPr>
      </p:pic>
      <p:sp>
        <p:nvSpPr>
          <p:cNvPr id="4099" name="2 Marcador de contenido"/>
          <p:cNvSpPr>
            <a:spLocks noGrp="1"/>
          </p:cNvSpPr>
          <p:nvPr>
            <p:ph idx="4294967295"/>
          </p:nvPr>
        </p:nvSpPr>
        <p:spPr>
          <a:xfrm>
            <a:off x="704528" y="1412776"/>
            <a:ext cx="6842125" cy="485775"/>
          </a:xfrm>
          <a:prstGeom prst="rect">
            <a:avLst/>
          </a:prstGeom>
        </p:spPr>
        <p:txBody>
          <a:bodyPr/>
          <a:lstStyle/>
          <a:p>
            <a:pPr marL="0" indent="0">
              <a:buNone/>
            </a:pPr>
            <a:r>
              <a:rPr lang="es-ES" altLang="es-MX" sz="2800" b="1" dirty="0">
                <a:solidFill>
                  <a:schemeClr val="bg1"/>
                </a:solidFill>
                <a:latin typeface="Lora" pitchFamily="2" charset="0"/>
              </a:rPr>
              <a:t>Jornada sobre Cierre de Cuenta</a:t>
            </a:r>
            <a:endParaRPr lang="es-AR" altLang="es-MX" sz="2800" b="1" dirty="0">
              <a:solidFill>
                <a:schemeClr val="bg1"/>
              </a:solidFill>
              <a:latin typeface="Lora" pitchFamily="2" charset="0"/>
            </a:endParaRPr>
          </a:p>
        </p:txBody>
      </p:sp>
      <p:pic>
        <p:nvPicPr>
          <p:cNvPr id="2" name="Gráfico 1">
            <a:extLst>
              <a:ext uri="{FF2B5EF4-FFF2-40B4-BE49-F238E27FC236}">
                <a16:creationId xmlns:a16="http://schemas.microsoft.com/office/drawing/2014/main" id="{9D56C722-22BA-B2D8-C51A-9D1C5F2991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57457" y="332656"/>
            <a:ext cx="578894" cy="522758"/>
          </a:xfrm>
          <a:prstGeom prst="rect">
            <a:avLst/>
          </a:prstGeom>
        </p:spPr>
      </p:pic>
      <p:sp>
        <p:nvSpPr>
          <p:cNvPr id="3" name="CuadroTexto 2">
            <a:extLst>
              <a:ext uri="{FF2B5EF4-FFF2-40B4-BE49-F238E27FC236}">
                <a16:creationId xmlns:a16="http://schemas.microsoft.com/office/drawing/2014/main" id="{A16F1F4E-8BFE-4B7E-2440-A4DA175BF924}"/>
              </a:ext>
            </a:extLst>
          </p:cNvPr>
          <p:cNvSpPr txBox="1"/>
          <p:nvPr/>
        </p:nvSpPr>
        <p:spPr>
          <a:xfrm>
            <a:off x="1856657" y="3214893"/>
            <a:ext cx="6550191" cy="1261884"/>
          </a:xfrm>
          <a:prstGeom prst="rect">
            <a:avLst/>
          </a:prstGeom>
          <a:noFill/>
        </p:spPr>
        <p:txBody>
          <a:bodyPr wrap="none" rtlCol="0">
            <a:spAutoFit/>
          </a:bodyPr>
          <a:lstStyle/>
          <a:p>
            <a:r>
              <a:rPr lang="es-ES" sz="4400" b="1" dirty="0">
                <a:solidFill>
                  <a:schemeClr val="bg1">
                    <a:lumMod val="95000"/>
                  </a:schemeClr>
                </a:solidFill>
                <a:latin typeface="Lora" pitchFamily="2" charset="0"/>
              </a:rPr>
              <a:t>Administración Central</a:t>
            </a:r>
          </a:p>
          <a:p>
            <a:pPr algn="ctr"/>
            <a:r>
              <a:rPr lang="es-ES" sz="3200" b="1" dirty="0">
                <a:solidFill>
                  <a:schemeClr val="bg1">
                    <a:lumMod val="95000"/>
                  </a:schemeClr>
                </a:solidFill>
                <a:latin typeface="Lora" pitchFamily="2" charset="0"/>
              </a:rPr>
              <a:t>Cierre 2024</a:t>
            </a:r>
            <a:endParaRPr lang="es-AR" sz="3200" b="1" dirty="0">
              <a:solidFill>
                <a:schemeClr val="bg1">
                  <a:lumMod val="95000"/>
                </a:schemeClr>
              </a:solidFill>
              <a:latin typeface="Lora" pitchFamily="2" charset="0"/>
            </a:endParaRPr>
          </a:p>
        </p:txBody>
      </p:sp>
    </p:spTree>
    <p:extLst>
      <p:ext uri="{BB962C8B-B14F-4D97-AF65-F5344CB8AC3E}">
        <p14:creationId xmlns:p14="http://schemas.microsoft.com/office/powerpoint/2010/main" val="2587134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560388" y="1538288"/>
            <a:ext cx="8785225" cy="3781424"/>
          </a:xfrm>
          <a:prstGeom prst="rect">
            <a:avLst/>
          </a:prstGeom>
        </p:spPr>
        <p:txBody>
          <a:bodyPr>
            <a:noAutofit/>
          </a:bodyPr>
          <a:lstStyle/>
          <a:p>
            <a:pPr marL="0" indent="0" algn="ctr">
              <a:buNone/>
            </a:pPr>
            <a:r>
              <a:rPr lang="es-AR" sz="3200" b="1" dirty="0">
                <a:solidFill>
                  <a:srgbClr val="00B0F0"/>
                </a:solidFill>
              </a:rPr>
              <a:t>Desafectación de OP Caducas </a:t>
            </a:r>
            <a:br>
              <a:rPr lang="es-AR" sz="3200" b="1" dirty="0">
                <a:solidFill>
                  <a:srgbClr val="00B0F0"/>
                </a:solidFill>
              </a:rPr>
            </a:br>
            <a:r>
              <a:rPr lang="es-AR" sz="3200" b="1" dirty="0">
                <a:solidFill>
                  <a:srgbClr val="00B0F0"/>
                </a:solidFill>
              </a:rPr>
              <a:t>(art 44 Ley Nº 11.672)</a:t>
            </a:r>
          </a:p>
          <a:p>
            <a:pPr algn="just">
              <a:lnSpc>
                <a:spcPct val="120000"/>
              </a:lnSpc>
              <a:buFontTx/>
              <a:buChar char="-"/>
            </a:pPr>
            <a:r>
              <a:rPr lang="es-AR" sz="2000" dirty="0">
                <a:solidFill>
                  <a:schemeClr val="accent1">
                    <a:lumMod val="75000"/>
                  </a:schemeClr>
                </a:solidFill>
              </a:rPr>
              <a:t>Las OP que ingresen o sean informadas mediante formularios resumen (C75 o IGS) al esidif caducan a cierre de ejercicio posterior al de su autorización.</a:t>
            </a:r>
          </a:p>
          <a:p>
            <a:pPr algn="just">
              <a:lnSpc>
                <a:spcPct val="120000"/>
              </a:lnSpc>
              <a:buFontTx/>
              <a:buChar char="-"/>
            </a:pPr>
            <a:r>
              <a:rPr lang="es-AR" sz="2000" dirty="0">
                <a:solidFill>
                  <a:schemeClr val="accent1">
                    <a:lumMod val="75000"/>
                  </a:schemeClr>
                </a:solidFill>
              </a:rPr>
              <a:t>En caso de tener al menos un pago parcial en el ejercicio siguiente al de su autorizacion, caducan al cierre del ejercicio posterior a dicho pago.</a:t>
            </a:r>
          </a:p>
          <a:p>
            <a:pPr marL="0" indent="0" algn="just">
              <a:lnSpc>
                <a:spcPct val="120000"/>
              </a:lnSpc>
              <a:buNone/>
            </a:pPr>
            <a:r>
              <a:rPr lang="es-AR" sz="2000" b="1" dirty="0">
                <a:solidFill>
                  <a:schemeClr val="accent1">
                    <a:lumMod val="75000"/>
                  </a:schemeClr>
                </a:solidFill>
              </a:rPr>
              <a:t>Entonces, al cierre del ejercicio 2024 caducan:</a:t>
            </a:r>
          </a:p>
          <a:p>
            <a:pPr algn="just">
              <a:lnSpc>
                <a:spcPct val="120000"/>
              </a:lnSpc>
              <a:buFontTx/>
              <a:buChar char="-"/>
            </a:pPr>
            <a:r>
              <a:rPr lang="es-AR" sz="2000" b="1" dirty="0">
                <a:solidFill>
                  <a:schemeClr val="accent1">
                    <a:lumMod val="75000"/>
                  </a:schemeClr>
                </a:solidFill>
              </a:rPr>
              <a:t>OP 2022 (y anteriores) con o sin pagos parciales en 2024</a:t>
            </a:r>
          </a:p>
          <a:p>
            <a:pPr algn="just">
              <a:lnSpc>
                <a:spcPct val="120000"/>
              </a:lnSpc>
              <a:buFontTx/>
              <a:buChar char="-"/>
            </a:pPr>
            <a:r>
              <a:rPr lang="es-AR" sz="2000" b="1" dirty="0">
                <a:solidFill>
                  <a:schemeClr val="accent1">
                    <a:lumMod val="75000"/>
                  </a:schemeClr>
                </a:solidFill>
              </a:rPr>
              <a:t>OP 2023 sin pagos en 2024</a:t>
            </a:r>
          </a:p>
          <a:p>
            <a:pPr algn="just">
              <a:lnSpc>
                <a:spcPct val="120000"/>
              </a:lnSpc>
              <a:buFontTx/>
              <a:buChar char="-"/>
            </a:pPr>
            <a:r>
              <a:rPr lang="es-AR" sz="2000" b="1" dirty="0">
                <a:solidFill>
                  <a:srgbClr val="FF0000"/>
                </a:solidFill>
              </a:rPr>
              <a:t>Solicitar Fecha Tope para desafectar las OP Caducas con cargo al 2024</a:t>
            </a:r>
          </a:p>
          <a:p>
            <a:pPr algn="just">
              <a:lnSpc>
                <a:spcPct val="120000"/>
              </a:lnSpc>
              <a:buFontTx/>
              <a:buChar char="-"/>
            </a:pPr>
            <a:r>
              <a:rPr lang="es-AR" sz="2000" dirty="0">
                <a:solidFill>
                  <a:schemeClr val="accent1">
                    <a:lumMod val="75000"/>
                  </a:schemeClr>
                </a:solidFill>
              </a:rPr>
              <a:t>Fecha tentativa: 24 de enero 2025</a:t>
            </a:r>
          </a:p>
        </p:txBody>
      </p:sp>
    </p:spTree>
    <p:extLst>
      <p:ext uri="{BB962C8B-B14F-4D97-AF65-F5344CB8AC3E}">
        <p14:creationId xmlns:p14="http://schemas.microsoft.com/office/powerpoint/2010/main" val="1402400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920552" y="2636912"/>
            <a:ext cx="8229600" cy="692150"/>
          </a:xfrm>
          <a:prstGeom prst="rect">
            <a:avLst/>
          </a:prstGeom>
        </p:spPr>
        <p:txBody>
          <a:bodyPr>
            <a:noAutofit/>
          </a:bodyPr>
          <a:lstStyle/>
          <a:p>
            <a:r>
              <a:rPr lang="es-AR" sz="4000" b="1" dirty="0">
                <a:solidFill>
                  <a:schemeClr val="accent1">
                    <a:lumMod val="75000"/>
                  </a:schemeClr>
                </a:solidFill>
              </a:rPr>
              <a:t>Pautas de Presentación de cuadros de cierre e información complementaria</a:t>
            </a:r>
            <a:br>
              <a:rPr lang="es-AR" sz="4000" b="1" dirty="0">
                <a:solidFill>
                  <a:schemeClr val="accent1">
                    <a:lumMod val="75000"/>
                  </a:schemeClr>
                </a:solidFill>
              </a:rPr>
            </a:br>
            <a:endParaRPr lang="es-AR" sz="4400" b="1" dirty="0">
              <a:solidFill>
                <a:schemeClr val="accent1">
                  <a:lumMod val="75000"/>
                </a:schemeClr>
              </a:solidFill>
            </a:endParaRPr>
          </a:p>
        </p:txBody>
      </p:sp>
    </p:spTree>
    <p:extLst>
      <p:ext uri="{BB962C8B-B14F-4D97-AF65-F5344CB8AC3E}">
        <p14:creationId xmlns:p14="http://schemas.microsoft.com/office/powerpoint/2010/main" val="2557773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81000" y="1844824"/>
            <a:ext cx="9144000" cy="692150"/>
          </a:xfrm>
          <a:prstGeom prst="rect">
            <a:avLst/>
          </a:prstGeom>
        </p:spPr>
        <p:txBody>
          <a:bodyPr>
            <a:normAutofit fontScale="90000"/>
          </a:bodyPr>
          <a:lstStyle/>
          <a:p>
            <a:r>
              <a:rPr lang="es-AR" sz="4000" b="1" dirty="0">
                <a:solidFill>
                  <a:schemeClr val="tx2"/>
                </a:solidFill>
              </a:rPr>
              <a:t>Fechas de Presentación</a:t>
            </a:r>
          </a:p>
        </p:txBody>
      </p:sp>
      <p:sp>
        <p:nvSpPr>
          <p:cNvPr id="3" name="2 Marcador de contenido"/>
          <p:cNvSpPr>
            <a:spLocks noGrp="1"/>
          </p:cNvSpPr>
          <p:nvPr>
            <p:ph idx="4294967295"/>
          </p:nvPr>
        </p:nvSpPr>
        <p:spPr>
          <a:xfrm>
            <a:off x="596106" y="2420888"/>
            <a:ext cx="8713788" cy="3586162"/>
          </a:xfrm>
          <a:prstGeom prst="rect">
            <a:avLst/>
          </a:prstGeom>
        </p:spPr>
        <p:txBody>
          <a:bodyPr>
            <a:noAutofit/>
          </a:bodyPr>
          <a:lstStyle/>
          <a:p>
            <a:pPr algn="just"/>
            <a:endParaRPr lang="es-AR" sz="2400" dirty="0">
              <a:solidFill>
                <a:schemeClr val="accent1">
                  <a:lumMod val="75000"/>
                </a:schemeClr>
              </a:solidFill>
            </a:endParaRPr>
          </a:p>
          <a:p>
            <a:pPr marL="342896" lvl="1" indent="-342896" algn="just">
              <a:buFont typeface="Arial" panose="020B0604020202020204" pitchFamily="34" charset="0"/>
              <a:buChar char="•"/>
            </a:pPr>
            <a:r>
              <a:rPr lang="es-AR" sz="2400" dirty="0">
                <a:solidFill>
                  <a:schemeClr val="accent1">
                    <a:lumMod val="75000"/>
                  </a:schemeClr>
                </a:solidFill>
              </a:rPr>
              <a:t>Cuadros de Cierre  </a:t>
            </a:r>
            <a:r>
              <a:rPr lang="es-AR" sz="2400" b="1" dirty="0">
                <a:solidFill>
                  <a:schemeClr val="accent1">
                    <a:lumMod val="75000"/>
                  </a:schemeClr>
                </a:solidFill>
              </a:rPr>
              <a:t>Vencimiento  17/2/2025</a:t>
            </a:r>
          </a:p>
          <a:p>
            <a:pPr marL="342896" lvl="1" indent="-342896" algn="just">
              <a:buFont typeface="Arial" panose="020B0604020202020204" pitchFamily="34" charset="0"/>
              <a:buChar char="•"/>
            </a:pPr>
            <a:r>
              <a:rPr lang="es-AR" sz="2400" dirty="0">
                <a:solidFill>
                  <a:schemeClr val="accent1">
                    <a:lumMod val="75000"/>
                  </a:schemeClr>
                </a:solidFill>
              </a:rPr>
              <a:t>Información de Juicios </a:t>
            </a:r>
            <a:r>
              <a:rPr lang="es-AR" sz="2400" b="1" dirty="0">
                <a:solidFill>
                  <a:schemeClr val="accent1">
                    <a:lumMod val="75000"/>
                  </a:schemeClr>
                </a:solidFill>
              </a:rPr>
              <a:t>Vencimiento  5/3/2025</a:t>
            </a:r>
          </a:p>
          <a:p>
            <a:pPr algn="just"/>
            <a:r>
              <a:rPr lang="es-AR" sz="2400" dirty="0">
                <a:solidFill>
                  <a:schemeClr val="accent1">
                    <a:lumMod val="75000"/>
                  </a:schemeClr>
                </a:solidFill>
              </a:rPr>
              <a:t>Gestión Física e Indicadores de Gestión (ONP): </a:t>
            </a:r>
            <a:r>
              <a:rPr lang="es-AR" sz="2400" b="1" dirty="0">
                <a:solidFill>
                  <a:schemeClr val="accent1">
                    <a:lumMod val="75000"/>
                  </a:schemeClr>
                </a:solidFill>
              </a:rPr>
              <a:t>Vencimiento 3/3/2025</a:t>
            </a:r>
            <a:r>
              <a:rPr lang="es-AR" sz="2400" dirty="0">
                <a:solidFill>
                  <a:schemeClr val="accent1">
                    <a:lumMod val="75000"/>
                  </a:schemeClr>
                </a:solidFill>
              </a:rPr>
              <a:t> mediante ESIDIF</a:t>
            </a:r>
          </a:p>
          <a:p>
            <a:pPr marL="342896" lvl="1" indent="-342896" algn="just">
              <a:buFont typeface="Arial" panose="020B0604020202020204" pitchFamily="34" charset="0"/>
              <a:buChar char="•"/>
            </a:pPr>
            <a:r>
              <a:rPr lang="es-AR" sz="2400" dirty="0">
                <a:solidFill>
                  <a:schemeClr val="accent1">
                    <a:lumMod val="75000"/>
                  </a:schemeClr>
                </a:solidFill>
              </a:rPr>
              <a:t>Estados Contables-Patrimoniales UEPEX: </a:t>
            </a:r>
            <a:r>
              <a:rPr lang="es-AR" sz="2400" b="1" dirty="0">
                <a:solidFill>
                  <a:schemeClr val="accent1">
                    <a:lumMod val="75000"/>
                  </a:schemeClr>
                </a:solidFill>
              </a:rPr>
              <a:t>Vencimiento  28/2/2025</a:t>
            </a:r>
          </a:p>
          <a:p>
            <a:pPr algn="just"/>
            <a:endParaRPr lang="es-AR" sz="2400" dirty="0">
              <a:solidFill>
                <a:schemeClr val="accent1">
                  <a:lumMod val="75000"/>
                </a:schemeClr>
              </a:solidFill>
            </a:endParaRPr>
          </a:p>
          <a:p>
            <a:pPr algn="just"/>
            <a:endParaRPr lang="es-AR" sz="2400" dirty="0">
              <a:solidFill>
                <a:schemeClr val="accent1">
                  <a:lumMod val="75000"/>
                </a:schemeClr>
              </a:solidFill>
            </a:endParaRPr>
          </a:p>
          <a:p>
            <a:pPr algn="just"/>
            <a:endParaRPr lang="es-AR" sz="2400" dirty="0">
              <a:solidFill>
                <a:schemeClr val="accent1">
                  <a:lumMod val="75000"/>
                </a:schemeClr>
              </a:solidFill>
            </a:endParaRPr>
          </a:p>
          <a:p>
            <a:pPr algn="just"/>
            <a:endParaRPr lang="es-AR" sz="2000" dirty="0">
              <a:solidFill>
                <a:schemeClr val="accent1">
                  <a:lumMod val="75000"/>
                </a:schemeClr>
              </a:solidFill>
            </a:endParaRPr>
          </a:p>
        </p:txBody>
      </p:sp>
    </p:spTree>
    <p:extLst>
      <p:ext uri="{BB962C8B-B14F-4D97-AF65-F5344CB8AC3E}">
        <p14:creationId xmlns:p14="http://schemas.microsoft.com/office/powerpoint/2010/main" val="1887938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920552" y="1597060"/>
            <a:ext cx="8229600" cy="530225"/>
          </a:xfrm>
          <a:prstGeom prst="rect">
            <a:avLst/>
          </a:prstGeom>
        </p:spPr>
        <p:txBody>
          <a:bodyPr>
            <a:noAutofit/>
          </a:bodyPr>
          <a:lstStyle/>
          <a:p>
            <a:r>
              <a:rPr lang="es-AR" sz="3600" b="1" dirty="0">
                <a:solidFill>
                  <a:srgbClr val="00B050"/>
                </a:solidFill>
              </a:rPr>
              <a:t>Presentación con GDE</a:t>
            </a:r>
          </a:p>
        </p:txBody>
      </p:sp>
      <p:sp>
        <p:nvSpPr>
          <p:cNvPr id="3" name="2 Marcador de contenido"/>
          <p:cNvSpPr>
            <a:spLocks noGrp="1"/>
          </p:cNvSpPr>
          <p:nvPr>
            <p:ph idx="4294967295"/>
          </p:nvPr>
        </p:nvSpPr>
        <p:spPr>
          <a:xfrm>
            <a:off x="820539" y="2343376"/>
            <a:ext cx="8429625" cy="3151187"/>
          </a:xfrm>
          <a:prstGeom prst="rect">
            <a:avLst/>
          </a:prstGeom>
        </p:spPr>
        <p:txBody>
          <a:bodyPr>
            <a:noAutofit/>
          </a:bodyPr>
          <a:lstStyle/>
          <a:p>
            <a:pPr marL="0" indent="0" algn="just">
              <a:buNone/>
            </a:pPr>
            <a:r>
              <a:rPr lang="es-AR" sz="2200" b="1" dirty="0">
                <a:solidFill>
                  <a:srgbClr val="64B7CE"/>
                </a:solidFill>
              </a:rPr>
              <a:t>Información a recibir por la Dir. de Análisis e Información Financiera</a:t>
            </a:r>
            <a:endParaRPr lang="es-AR" sz="2200" dirty="0">
              <a:solidFill>
                <a:srgbClr val="64B7CE"/>
              </a:solidFill>
            </a:endParaRPr>
          </a:p>
          <a:p>
            <a:pPr algn="just"/>
            <a:r>
              <a:rPr lang="es-AR" sz="2000" b="1" dirty="0">
                <a:solidFill>
                  <a:srgbClr val="00B050"/>
                </a:solidFill>
                <a:effectLst>
                  <a:outerShdw blurRad="38100" dist="38100" dir="2700000" algn="tl">
                    <a:srgbClr val="000000">
                      <a:alpha val="43137"/>
                    </a:srgbClr>
                  </a:outerShdw>
                </a:effectLst>
              </a:rPr>
              <a:t>Cuadros de Cierre      </a:t>
            </a:r>
            <a:r>
              <a:rPr lang="es-AR" sz="2000" dirty="0">
                <a:solidFill>
                  <a:schemeClr val="accent1">
                    <a:lumMod val="75000"/>
                  </a:schemeClr>
                </a:solidFill>
              </a:rPr>
              <a:t>Vencimiento </a:t>
            </a:r>
            <a:r>
              <a:rPr lang="es-AR" sz="2000" dirty="0">
                <a:solidFill>
                  <a:srgbClr val="00B050"/>
                </a:solidFill>
              </a:rPr>
              <a:t>17/02/2025</a:t>
            </a:r>
            <a:endParaRPr lang="es-AR" sz="2000" b="1" dirty="0">
              <a:solidFill>
                <a:srgbClr val="00B050"/>
              </a:solidFill>
              <a:effectLst>
                <a:outerShdw blurRad="38100" dist="38100" dir="2700000" algn="tl">
                  <a:srgbClr val="000000">
                    <a:alpha val="43137"/>
                  </a:srgbClr>
                </a:outerShdw>
              </a:effectLst>
            </a:endParaRPr>
          </a:p>
          <a:p>
            <a:pPr algn="just"/>
            <a:r>
              <a:rPr lang="es-AR" sz="2000" dirty="0">
                <a:solidFill>
                  <a:schemeClr val="accent1">
                    <a:lumMod val="75000"/>
                  </a:schemeClr>
                </a:solidFill>
              </a:rPr>
              <a:t>Tipo de Trámite:      </a:t>
            </a:r>
            <a:r>
              <a:rPr lang="es-AR" sz="2000" b="1" dirty="0">
                <a:solidFill>
                  <a:schemeClr val="accent1">
                    <a:lumMod val="75000"/>
                  </a:schemeClr>
                </a:solidFill>
              </a:rPr>
              <a:t>Gene00188 Presentación Cierre de Cuenta Anual</a:t>
            </a:r>
          </a:p>
          <a:p>
            <a:pPr algn="just"/>
            <a:r>
              <a:rPr lang="es-AR" sz="2000" dirty="0">
                <a:solidFill>
                  <a:schemeClr val="accent1">
                    <a:lumMod val="75000"/>
                  </a:schemeClr>
                </a:solidFill>
              </a:rPr>
              <a:t>Informes de Firma Conjunta</a:t>
            </a:r>
          </a:p>
          <a:p>
            <a:pPr algn="just"/>
            <a:endParaRPr lang="es-AR" sz="2000" dirty="0">
              <a:solidFill>
                <a:schemeClr val="accent1">
                  <a:lumMod val="75000"/>
                </a:schemeClr>
              </a:solidFill>
            </a:endParaRPr>
          </a:p>
          <a:p>
            <a:pPr algn="just"/>
            <a:endParaRPr lang="es-AR" sz="2000" dirty="0">
              <a:solidFill>
                <a:schemeClr val="accent1">
                  <a:lumMod val="75000"/>
                </a:schemeClr>
              </a:solidFill>
            </a:endParaRPr>
          </a:p>
          <a:p>
            <a:pPr algn="just"/>
            <a:endParaRPr lang="es-AR" sz="2000" dirty="0">
              <a:solidFill>
                <a:schemeClr val="accent1">
                  <a:lumMod val="75000"/>
                </a:schemeClr>
              </a:solidFill>
            </a:endParaRPr>
          </a:p>
          <a:p>
            <a:pPr algn="just"/>
            <a:r>
              <a:rPr lang="es-AR" sz="2000" dirty="0">
                <a:solidFill>
                  <a:schemeClr val="accent1">
                    <a:lumMod val="75000"/>
                  </a:schemeClr>
                </a:solidFill>
              </a:rPr>
              <a:t>Generar expediente y dirigirlo a </a:t>
            </a:r>
            <a:r>
              <a:rPr lang="es-AR" sz="2000" b="1" dirty="0">
                <a:solidFill>
                  <a:srgbClr val="00B050"/>
                </a:solidFill>
              </a:rPr>
              <a:t>Repartición DAIF#MEC, Sector EDANINFI</a:t>
            </a:r>
          </a:p>
          <a:p>
            <a:pPr algn="just"/>
            <a:endParaRPr lang="es-AR" sz="2400" dirty="0">
              <a:solidFill>
                <a:schemeClr val="accent1">
                  <a:lumMod val="75000"/>
                </a:schemeClr>
              </a:solidFill>
            </a:endParaRPr>
          </a:p>
          <a:p>
            <a:pPr algn="just"/>
            <a:endParaRPr lang="es-AR" sz="2400" dirty="0">
              <a:solidFill>
                <a:schemeClr val="accent1">
                  <a:lumMod val="75000"/>
                </a:schemeClr>
              </a:solidFill>
            </a:endParaRPr>
          </a:p>
          <a:p>
            <a:pPr algn="just">
              <a:buNone/>
            </a:pPr>
            <a:endParaRPr lang="es-AR" sz="2400" dirty="0">
              <a:solidFill>
                <a:schemeClr val="accent1">
                  <a:lumMod val="75000"/>
                </a:schemeClr>
              </a:solidFill>
            </a:endParaRPr>
          </a:p>
          <a:p>
            <a:pPr algn="just"/>
            <a:endParaRPr lang="es-AR" sz="2400" dirty="0">
              <a:solidFill>
                <a:schemeClr val="accent1">
                  <a:lumMod val="75000"/>
                </a:schemeClr>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2687256473"/>
              </p:ext>
            </p:extLst>
          </p:nvPr>
        </p:nvGraphicFramePr>
        <p:xfrm>
          <a:off x="1517297" y="3918970"/>
          <a:ext cx="6768752" cy="799442"/>
        </p:xfrm>
        <a:graphic>
          <a:graphicData uri="http://schemas.openxmlformats.org/drawingml/2006/table">
            <a:tbl>
              <a:tblPr firstRow="1" firstCol="1" bandRow="1">
                <a:tableStyleId>{5C22544A-7EE6-4342-B048-85BDC9FD1C3A}</a:tableStyleId>
              </a:tblPr>
              <a:tblGrid>
                <a:gridCol w="5694796">
                  <a:extLst>
                    <a:ext uri="{9D8B030D-6E8A-4147-A177-3AD203B41FA5}">
                      <a16:colId xmlns:a16="http://schemas.microsoft.com/office/drawing/2014/main" val="20000"/>
                    </a:ext>
                  </a:extLst>
                </a:gridCol>
                <a:gridCol w="1073956">
                  <a:extLst>
                    <a:ext uri="{9D8B030D-6E8A-4147-A177-3AD203B41FA5}">
                      <a16:colId xmlns:a16="http://schemas.microsoft.com/office/drawing/2014/main" val="20001"/>
                    </a:ext>
                  </a:extLst>
                </a:gridCol>
              </a:tblGrid>
              <a:tr h="54008">
                <a:tc>
                  <a:txBody>
                    <a:bodyPr/>
                    <a:lstStyle/>
                    <a:p>
                      <a:pPr algn="just">
                        <a:lnSpc>
                          <a:spcPct val="115000"/>
                        </a:lnSpc>
                        <a:spcAft>
                          <a:spcPts val="0"/>
                        </a:spcAft>
                      </a:pPr>
                      <a:endParaRPr lang="es-AR" sz="100" dirty="0">
                        <a:effectLst/>
                        <a:latin typeface="+mn-lt"/>
                        <a:ea typeface="Calibri"/>
                        <a:cs typeface="Times New Roman"/>
                      </a:endParaRPr>
                    </a:p>
                  </a:txBody>
                  <a:tcPr marL="68580" marR="68580" marT="0" marB="0"/>
                </a:tc>
                <a:tc>
                  <a:txBody>
                    <a:bodyPr/>
                    <a:lstStyle/>
                    <a:p>
                      <a:pPr algn="ctr">
                        <a:lnSpc>
                          <a:spcPct val="115000"/>
                        </a:lnSpc>
                        <a:spcAft>
                          <a:spcPts val="0"/>
                        </a:spcAft>
                      </a:pPr>
                      <a:endParaRPr lang="es-AR" sz="1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248478">
                <a:tc>
                  <a:txBody>
                    <a:bodyPr/>
                    <a:lstStyle/>
                    <a:p>
                      <a:pPr algn="just">
                        <a:lnSpc>
                          <a:spcPct val="115000"/>
                        </a:lnSpc>
                        <a:spcAft>
                          <a:spcPts val="0"/>
                        </a:spcAft>
                      </a:pPr>
                      <a:r>
                        <a:rPr lang="es-AR" sz="1400" dirty="0">
                          <a:effectLst/>
                        </a:rPr>
                        <a:t>Informe Cierre de Cuenta, Administración Central</a:t>
                      </a:r>
                      <a:endParaRPr lang="es-AR"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400" dirty="0">
                          <a:effectLst/>
                        </a:rPr>
                        <a:t>IFCAC</a:t>
                      </a:r>
                      <a:endParaRPr lang="es-AR" sz="14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248478">
                <a:tc>
                  <a:txBody>
                    <a:bodyPr/>
                    <a:lstStyle/>
                    <a:p>
                      <a:pPr algn="just">
                        <a:lnSpc>
                          <a:spcPct val="115000"/>
                        </a:lnSpc>
                        <a:spcAft>
                          <a:spcPts val="0"/>
                        </a:spcAft>
                      </a:pPr>
                      <a:r>
                        <a:rPr lang="es-AR" sz="1400" dirty="0">
                          <a:effectLst/>
                        </a:rPr>
                        <a:t>Informe Cierre de Cuenta, Bienes (con capacidad 100MB)</a:t>
                      </a:r>
                      <a:endParaRPr lang="es-AR"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400" dirty="0">
                          <a:effectLst/>
                        </a:rPr>
                        <a:t>IFCAB </a:t>
                      </a:r>
                      <a:endParaRPr lang="es-AR" sz="14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248478">
                <a:tc>
                  <a:txBody>
                    <a:bodyPr/>
                    <a:lstStyle/>
                    <a:p>
                      <a:pPr algn="just">
                        <a:lnSpc>
                          <a:spcPct val="115000"/>
                        </a:lnSpc>
                        <a:spcAft>
                          <a:spcPts val="0"/>
                        </a:spcAft>
                      </a:pPr>
                      <a:r>
                        <a:rPr lang="es-AR" sz="1400" dirty="0">
                          <a:effectLst/>
                        </a:rPr>
                        <a:t>Informe Cierre de Cuenta, UEPEX </a:t>
                      </a:r>
                      <a:endParaRPr lang="es-AR"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400" dirty="0">
                          <a:effectLst/>
                        </a:rPr>
                        <a:t>IFCPE</a:t>
                      </a:r>
                      <a:endParaRPr lang="es-AR" sz="1400" dirty="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019108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628775"/>
            <a:ext cx="9905999" cy="530225"/>
          </a:xfrm>
          <a:prstGeom prst="rect">
            <a:avLst/>
          </a:prstGeom>
        </p:spPr>
        <p:txBody>
          <a:bodyPr>
            <a:normAutofit fontScale="90000"/>
          </a:bodyPr>
          <a:lstStyle/>
          <a:p>
            <a:r>
              <a:rPr lang="es-AR" sz="4000" b="1" dirty="0">
                <a:solidFill>
                  <a:srgbClr val="00B050"/>
                </a:solidFill>
              </a:rPr>
              <a:t>Presentación con GDE</a:t>
            </a:r>
          </a:p>
        </p:txBody>
      </p:sp>
      <p:sp>
        <p:nvSpPr>
          <p:cNvPr id="3" name="2 Marcador de contenido"/>
          <p:cNvSpPr>
            <a:spLocks noGrp="1"/>
          </p:cNvSpPr>
          <p:nvPr>
            <p:ph idx="4294967295"/>
          </p:nvPr>
        </p:nvSpPr>
        <p:spPr>
          <a:xfrm>
            <a:off x="738186" y="2420888"/>
            <a:ext cx="8429625" cy="2916237"/>
          </a:xfrm>
          <a:prstGeom prst="rect">
            <a:avLst/>
          </a:prstGeom>
        </p:spPr>
        <p:txBody>
          <a:bodyPr>
            <a:noAutofit/>
          </a:bodyPr>
          <a:lstStyle/>
          <a:p>
            <a:pPr algn="just"/>
            <a:r>
              <a:rPr lang="es-AR" sz="2000" dirty="0">
                <a:solidFill>
                  <a:schemeClr val="accent1">
                    <a:lumMod val="75000"/>
                  </a:schemeClr>
                </a:solidFill>
              </a:rPr>
              <a:t>Sólo un Expediente Electrónico</a:t>
            </a:r>
          </a:p>
          <a:p>
            <a:pPr algn="just"/>
            <a:r>
              <a:rPr lang="es-AR" sz="2000" dirty="0">
                <a:solidFill>
                  <a:schemeClr val="accent1">
                    <a:lumMod val="75000"/>
                  </a:schemeClr>
                </a:solidFill>
              </a:rPr>
              <a:t>Que contenga un solo Informe Cierre de Cuenta UEPEX (IFCPE), un solo Informe Cierre de Cuenta Administración Central (IFCAC) y un solo Informe Cierre de Cuenta Bienes (IFCAB)</a:t>
            </a:r>
          </a:p>
          <a:p>
            <a:pPr algn="just"/>
            <a:r>
              <a:rPr lang="es-AR" sz="2000" b="1" dirty="0">
                <a:solidFill>
                  <a:schemeClr val="accent1">
                    <a:lumMod val="75000"/>
                  </a:schemeClr>
                </a:solidFill>
              </a:rPr>
              <a:t>NO INCLUIR ARCHIVOS DE TRABAJO</a:t>
            </a:r>
            <a:r>
              <a:rPr lang="es-AR" sz="2000" dirty="0">
                <a:solidFill>
                  <a:schemeClr val="accent1">
                    <a:lumMod val="75000"/>
                  </a:schemeClr>
                </a:solidFill>
              </a:rPr>
              <a:t>. Solamente tienen validez los archivos </a:t>
            </a:r>
            <a:r>
              <a:rPr lang="es-AR" sz="2000" b="1" dirty="0">
                <a:solidFill>
                  <a:srgbClr val="00B050"/>
                </a:solidFill>
              </a:rPr>
              <a:t>EMBEBIDOS</a:t>
            </a:r>
            <a:r>
              <a:rPr lang="es-AR" sz="2000" dirty="0">
                <a:solidFill>
                  <a:schemeClr val="accent1">
                    <a:lumMod val="75000"/>
                  </a:schemeClr>
                </a:solidFill>
              </a:rPr>
              <a:t>.</a:t>
            </a:r>
          </a:p>
          <a:p>
            <a:pPr algn="just"/>
            <a:r>
              <a:rPr lang="es-AR" sz="2000" dirty="0">
                <a:solidFill>
                  <a:schemeClr val="accent1">
                    <a:lumMod val="75000"/>
                  </a:schemeClr>
                </a:solidFill>
              </a:rPr>
              <a:t>No realizar pase del Expediente en paralelo.</a:t>
            </a:r>
          </a:p>
          <a:p>
            <a:pPr algn="just"/>
            <a:endParaRPr lang="es-AR" sz="2000" dirty="0">
              <a:solidFill>
                <a:schemeClr val="accent1">
                  <a:lumMod val="75000"/>
                </a:schemeClr>
              </a:solidFill>
            </a:endParaRPr>
          </a:p>
        </p:txBody>
      </p:sp>
    </p:spTree>
    <p:extLst>
      <p:ext uri="{BB962C8B-B14F-4D97-AF65-F5344CB8AC3E}">
        <p14:creationId xmlns:p14="http://schemas.microsoft.com/office/powerpoint/2010/main" val="714947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628775"/>
            <a:ext cx="9905999" cy="530225"/>
          </a:xfrm>
          <a:prstGeom prst="rect">
            <a:avLst/>
          </a:prstGeom>
        </p:spPr>
        <p:txBody>
          <a:bodyPr>
            <a:normAutofit fontScale="90000"/>
          </a:bodyPr>
          <a:lstStyle/>
          <a:p>
            <a:r>
              <a:rPr lang="es-AR" sz="4000" b="1" dirty="0">
                <a:solidFill>
                  <a:srgbClr val="00B050"/>
                </a:solidFill>
              </a:rPr>
              <a:t>Presentación con GDE</a:t>
            </a:r>
          </a:p>
        </p:txBody>
      </p:sp>
      <p:sp>
        <p:nvSpPr>
          <p:cNvPr id="3" name="2 Marcador de contenido"/>
          <p:cNvSpPr>
            <a:spLocks noGrp="1"/>
          </p:cNvSpPr>
          <p:nvPr>
            <p:ph idx="4294967295"/>
          </p:nvPr>
        </p:nvSpPr>
        <p:spPr>
          <a:xfrm>
            <a:off x="738186" y="2564904"/>
            <a:ext cx="8429625" cy="3132137"/>
          </a:xfrm>
          <a:prstGeom prst="rect">
            <a:avLst/>
          </a:prstGeom>
        </p:spPr>
        <p:txBody>
          <a:bodyPr>
            <a:noAutofit/>
          </a:bodyPr>
          <a:lstStyle/>
          <a:p>
            <a:pPr algn="just"/>
            <a:r>
              <a:rPr lang="es-AR" sz="2000" b="1" dirty="0">
                <a:solidFill>
                  <a:schemeClr val="accent1">
                    <a:lumMod val="75000"/>
                  </a:schemeClr>
                </a:solidFill>
              </a:rPr>
              <a:t>Cierre Incompleto</a:t>
            </a:r>
            <a:r>
              <a:rPr lang="es-AR" sz="2000" dirty="0">
                <a:solidFill>
                  <a:schemeClr val="accent1">
                    <a:lumMod val="75000"/>
                  </a:schemeClr>
                </a:solidFill>
              </a:rPr>
              <a:t>: Se devolverá el Expediente Electrónico en estado “SUBSANACIÓN” al SAF consignando en el pase el detalle de la información faltante. </a:t>
            </a:r>
          </a:p>
          <a:p>
            <a:pPr algn="just"/>
            <a:r>
              <a:rPr lang="es-AR" sz="2000" dirty="0">
                <a:solidFill>
                  <a:schemeClr val="accent1">
                    <a:lumMod val="75000"/>
                  </a:schemeClr>
                </a:solidFill>
              </a:rPr>
              <a:t>Para completarlo, se deberá incluir la información faltante en el Informe de Cierre correspondiente y reenviar Expediente en estado “TRAMITACIÓN” a DAIF#MEC – EDANINFI</a:t>
            </a:r>
          </a:p>
          <a:p>
            <a:pPr algn="just"/>
            <a:r>
              <a:rPr lang="es-AR" sz="2000" dirty="0">
                <a:solidFill>
                  <a:schemeClr val="accent1">
                    <a:lumMod val="75000"/>
                  </a:schemeClr>
                </a:solidFill>
              </a:rPr>
              <a:t>Se dará por recibida la presentación consignando como fecha de cumplimiento la fecha en que el SAF completó la información. </a:t>
            </a:r>
          </a:p>
          <a:p>
            <a:pPr marL="457194" lvl="1" indent="0" algn="just">
              <a:buNone/>
            </a:pPr>
            <a:r>
              <a:rPr lang="es-AR" sz="2000" dirty="0">
                <a:solidFill>
                  <a:srgbClr val="00B050"/>
                </a:solidFill>
              </a:rPr>
              <a:t> </a:t>
            </a:r>
          </a:p>
        </p:txBody>
      </p:sp>
    </p:spTree>
    <p:extLst>
      <p:ext uri="{BB962C8B-B14F-4D97-AF65-F5344CB8AC3E}">
        <p14:creationId xmlns:p14="http://schemas.microsoft.com/office/powerpoint/2010/main" val="1695285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F21FF-949C-7F9F-81BA-D26038B1243A}"/>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01AB0823-6825-5DC7-8070-28E15F8BF783}"/>
              </a:ext>
            </a:extLst>
          </p:cNvPr>
          <p:cNvSpPr>
            <a:spLocks noGrp="1"/>
          </p:cNvSpPr>
          <p:nvPr>
            <p:ph type="title" idx="4294967295"/>
          </p:nvPr>
        </p:nvSpPr>
        <p:spPr>
          <a:xfrm>
            <a:off x="0" y="1628775"/>
            <a:ext cx="9905999" cy="530225"/>
          </a:xfrm>
          <a:prstGeom prst="rect">
            <a:avLst/>
          </a:prstGeom>
        </p:spPr>
        <p:txBody>
          <a:bodyPr>
            <a:normAutofit fontScale="90000"/>
          </a:bodyPr>
          <a:lstStyle/>
          <a:p>
            <a:r>
              <a:rPr lang="es-AR" sz="4000" b="1" dirty="0">
                <a:solidFill>
                  <a:srgbClr val="00B050"/>
                </a:solidFill>
              </a:rPr>
              <a:t>Presentación con GDE</a:t>
            </a:r>
          </a:p>
        </p:txBody>
      </p:sp>
      <p:sp>
        <p:nvSpPr>
          <p:cNvPr id="3" name="2 Marcador de contenido">
            <a:extLst>
              <a:ext uri="{FF2B5EF4-FFF2-40B4-BE49-F238E27FC236}">
                <a16:creationId xmlns:a16="http://schemas.microsoft.com/office/drawing/2014/main" id="{1A8B78F6-2187-F13C-9B6B-9B82D4CE62AA}"/>
              </a:ext>
            </a:extLst>
          </p:cNvPr>
          <p:cNvSpPr>
            <a:spLocks noGrp="1"/>
          </p:cNvSpPr>
          <p:nvPr>
            <p:ph idx="4294967295"/>
          </p:nvPr>
        </p:nvSpPr>
        <p:spPr>
          <a:xfrm>
            <a:off x="738186" y="2492896"/>
            <a:ext cx="8429625" cy="3133725"/>
          </a:xfrm>
          <a:prstGeom prst="rect">
            <a:avLst/>
          </a:prstGeom>
        </p:spPr>
        <p:txBody>
          <a:bodyPr>
            <a:noAutofit/>
          </a:bodyPr>
          <a:lstStyle/>
          <a:p>
            <a:pPr algn="just"/>
            <a:r>
              <a:rPr lang="es-AR" sz="2400" b="1" dirty="0">
                <a:solidFill>
                  <a:schemeClr val="accent1">
                    <a:lumMod val="75000"/>
                  </a:schemeClr>
                </a:solidFill>
              </a:rPr>
              <a:t>Observaciones tras el análisis</a:t>
            </a:r>
            <a:r>
              <a:rPr lang="es-AR" sz="2400" dirty="0">
                <a:solidFill>
                  <a:schemeClr val="accent1">
                    <a:lumMod val="75000"/>
                  </a:schemeClr>
                </a:solidFill>
              </a:rPr>
              <a:t>: </a:t>
            </a:r>
          </a:p>
          <a:p>
            <a:pPr lvl="1" algn="just"/>
            <a:r>
              <a:rPr lang="es-AR" sz="2400" dirty="0">
                <a:solidFill>
                  <a:schemeClr val="accent1">
                    <a:lumMod val="75000"/>
                  </a:schemeClr>
                </a:solidFill>
              </a:rPr>
              <a:t>Se enviará documento en GDE al SAF que será vinculado al EE.</a:t>
            </a:r>
          </a:p>
          <a:p>
            <a:pPr lvl="1" algn="just"/>
            <a:r>
              <a:rPr lang="es-AR" sz="2400" dirty="0">
                <a:solidFill>
                  <a:schemeClr val="accent1">
                    <a:lumMod val="75000"/>
                  </a:schemeClr>
                </a:solidFill>
              </a:rPr>
              <a:t>Las respuestas se recibirán por Nota CCOO con la indicación del Informe debidamente firmado a vincular al EE. </a:t>
            </a:r>
            <a:r>
              <a:rPr lang="es-AR" sz="2400" b="1" dirty="0">
                <a:solidFill>
                  <a:srgbClr val="00B050"/>
                </a:solidFill>
              </a:rPr>
              <a:t>No generar nuevo Expediente</a:t>
            </a:r>
          </a:p>
        </p:txBody>
      </p:sp>
    </p:spTree>
    <p:extLst>
      <p:ext uri="{BB962C8B-B14F-4D97-AF65-F5344CB8AC3E}">
        <p14:creationId xmlns:p14="http://schemas.microsoft.com/office/powerpoint/2010/main" val="1390014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652589"/>
            <a:ext cx="9905999" cy="528637"/>
          </a:xfrm>
          <a:prstGeom prst="rect">
            <a:avLst/>
          </a:prstGeom>
        </p:spPr>
        <p:txBody>
          <a:bodyPr>
            <a:noAutofit/>
          </a:bodyPr>
          <a:lstStyle/>
          <a:p>
            <a:r>
              <a:rPr lang="es-AR" sz="3600" b="1" dirty="0">
                <a:solidFill>
                  <a:srgbClr val="00B050"/>
                </a:solidFill>
              </a:rPr>
              <a:t>Presentación con GDE</a:t>
            </a:r>
          </a:p>
        </p:txBody>
      </p:sp>
      <p:sp>
        <p:nvSpPr>
          <p:cNvPr id="3" name="2 Marcador de contenido"/>
          <p:cNvSpPr>
            <a:spLocks noGrp="1"/>
          </p:cNvSpPr>
          <p:nvPr>
            <p:ph idx="4294967295"/>
          </p:nvPr>
        </p:nvSpPr>
        <p:spPr>
          <a:xfrm>
            <a:off x="738187" y="2492896"/>
            <a:ext cx="8429625" cy="3151188"/>
          </a:xfrm>
          <a:prstGeom prst="rect">
            <a:avLst/>
          </a:prstGeom>
        </p:spPr>
        <p:txBody>
          <a:bodyPr>
            <a:noAutofit/>
          </a:bodyPr>
          <a:lstStyle/>
          <a:p>
            <a:pPr marL="0" indent="0" algn="just">
              <a:buNone/>
            </a:pPr>
            <a:r>
              <a:rPr lang="es-AR" sz="2200" b="1" dirty="0">
                <a:solidFill>
                  <a:srgbClr val="64B7CE"/>
                </a:solidFill>
              </a:rPr>
              <a:t>Información a recibir por la Dir. de Normas y Sistemas</a:t>
            </a:r>
          </a:p>
          <a:p>
            <a:pPr algn="just"/>
            <a:r>
              <a:rPr lang="es-AR" sz="2000" b="1" dirty="0">
                <a:solidFill>
                  <a:srgbClr val="00B050"/>
                </a:solidFill>
                <a:effectLst>
                  <a:outerShdw blurRad="38100" dist="38100" dir="2700000" algn="tl">
                    <a:srgbClr val="000000">
                      <a:alpha val="43137"/>
                    </a:srgbClr>
                  </a:outerShdw>
                </a:effectLst>
              </a:rPr>
              <a:t>Información de Juicios  </a:t>
            </a:r>
            <a:r>
              <a:rPr lang="es-AR" sz="2000" dirty="0">
                <a:solidFill>
                  <a:schemeClr val="accent1">
                    <a:lumMod val="75000"/>
                  </a:schemeClr>
                </a:solidFill>
              </a:rPr>
              <a:t>Vencimiento </a:t>
            </a:r>
            <a:r>
              <a:rPr lang="es-AR" sz="2000" dirty="0">
                <a:solidFill>
                  <a:srgbClr val="00B050"/>
                </a:solidFill>
              </a:rPr>
              <a:t>05/03/2025</a:t>
            </a:r>
          </a:p>
          <a:p>
            <a:pPr algn="just"/>
            <a:r>
              <a:rPr lang="es-AR" sz="2000" dirty="0">
                <a:solidFill>
                  <a:schemeClr val="accent1">
                    <a:lumMod val="75000"/>
                  </a:schemeClr>
                </a:solidFill>
              </a:rPr>
              <a:t>Tipo de Trámite:  </a:t>
            </a:r>
            <a:r>
              <a:rPr lang="es-AR" sz="2000" b="1" dirty="0">
                <a:solidFill>
                  <a:schemeClr val="accent1">
                    <a:lumMod val="75000"/>
                  </a:schemeClr>
                </a:solidFill>
              </a:rPr>
              <a:t>Gene00188 Presentación Cierre de Cuenta Anual</a:t>
            </a:r>
            <a:endParaRPr lang="es-AR" sz="2400" b="1" dirty="0">
              <a:solidFill>
                <a:schemeClr val="accent1">
                  <a:lumMod val="75000"/>
                </a:schemeClr>
              </a:solidFill>
            </a:endParaRPr>
          </a:p>
          <a:p>
            <a:pPr algn="just"/>
            <a:r>
              <a:rPr lang="es-AR" sz="2000" dirty="0">
                <a:solidFill>
                  <a:schemeClr val="accent1">
                    <a:lumMod val="75000"/>
                  </a:schemeClr>
                </a:solidFill>
              </a:rPr>
              <a:t>Informe de Firma Conjunta</a:t>
            </a:r>
          </a:p>
          <a:p>
            <a:pPr algn="just"/>
            <a:endParaRPr lang="es-AR" sz="2000" dirty="0">
              <a:solidFill>
                <a:schemeClr val="accent1">
                  <a:lumMod val="75000"/>
                </a:schemeClr>
              </a:solidFill>
            </a:endParaRPr>
          </a:p>
          <a:p>
            <a:pPr algn="just"/>
            <a:r>
              <a:rPr lang="es-AR" sz="2000" dirty="0">
                <a:solidFill>
                  <a:schemeClr val="accent1">
                    <a:lumMod val="75000"/>
                  </a:schemeClr>
                </a:solidFill>
              </a:rPr>
              <a:t>Generar expediente y dirigirlo a </a:t>
            </a:r>
            <a:r>
              <a:rPr lang="es-AR" sz="2000" b="1" dirty="0">
                <a:solidFill>
                  <a:srgbClr val="00B050"/>
                </a:solidFill>
              </a:rPr>
              <a:t>Repartición DNYS#MEC,  Sector EDNORSIS</a:t>
            </a:r>
            <a:endParaRPr lang="es-AR" sz="2000" dirty="0">
              <a:solidFill>
                <a:schemeClr val="accent1">
                  <a:lumMod val="75000"/>
                </a:schemeClr>
              </a:solidFill>
            </a:endParaRPr>
          </a:p>
          <a:p>
            <a:pPr algn="just"/>
            <a:endParaRPr lang="es-AR" sz="2400" dirty="0">
              <a:solidFill>
                <a:schemeClr val="accent1">
                  <a:lumMod val="75000"/>
                </a:schemeClr>
              </a:solidFill>
            </a:endParaRPr>
          </a:p>
          <a:p>
            <a:pPr algn="just"/>
            <a:endParaRPr lang="es-AR" sz="2400" dirty="0">
              <a:solidFill>
                <a:schemeClr val="accent1">
                  <a:lumMod val="75000"/>
                </a:schemeClr>
              </a:solidFill>
            </a:endParaRPr>
          </a:p>
          <a:p>
            <a:pPr algn="just"/>
            <a:endParaRPr lang="es-AR" sz="2400" dirty="0">
              <a:solidFill>
                <a:schemeClr val="accent1">
                  <a:lumMod val="75000"/>
                </a:schemeClr>
              </a:solidFill>
            </a:endParaRPr>
          </a:p>
          <a:p>
            <a:pPr algn="just">
              <a:buNone/>
            </a:pPr>
            <a:endParaRPr lang="es-AR" sz="2400" dirty="0">
              <a:solidFill>
                <a:schemeClr val="accent1">
                  <a:lumMod val="75000"/>
                </a:schemeClr>
              </a:solidFill>
            </a:endParaRPr>
          </a:p>
          <a:p>
            <a:pPr algn="just"/>
            <a:endParaRPr lang="es-AR" sz="2400" dirty="0">
              <a:solidFill>
                <a:schemeClr val="accent1">
                  <a:lumMod val="75000"/>
                </a:schemeClr>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1704936302"/>
              </p:ext>
            </p:extLst>
          </p:nvPr>
        </p:nvGraphicFramePr>
        <p:xfrm>
          <a:off x="1568624" y="4005064"/>
          <a:ext cx="6768752" cy="302486"/>
        </p:xfrm>
        <a:graphic>
          <a:graphicData uri="http://schemas.openxmlformats.org/drawingml/2006/table">
            <a:tbl>
              <a:tblPr firstRow="1" firstCol="1" bandRow="1">
                <a:tableStyleId>{5C22544A-7EE6-4342-B048-85BDC9FD1C3A}</a:tableStyleId>
              </a:tblPr>
              <a:tblGrid>
                <a:gridCol w="5694796">
                  <a:extLst>
                    <a:ext uri="{9D8B030D-6E8A-4147-A177-3AD203B41FA5}">
                      <a16:colId xmlns:a16="http://schemas.microsoft.com/office/drawing/2014/main" val="20000"/>
                    </a:ext>
                  </a:extLst>
                </a:gridCol>
                <a:gridCol w="1073956">
                  <a:extLst>
                    <a:ext uri="{9D8B030D-6E8A-4147-A177-3AD203B41FA5}">
                      <a16:colId xmlns:a16="http://schemas.microsoft.com/office/drawing/2014/main" val="20001"/>
                    </a:ext>
                  </a:extLst>
                </a:gridCol>
              </a:tblGrid>
              <a:tr h="54008">
                <a:tc>
                  <a:txBody>
                    <a:bodyPr/>
                    <a:lstStyle/>
                    <a:p>
                      <a:pPr algn="just">
                        <a:lnSpc>
                          <a:spcPct val="115000"/>
                        </a:lnSpc>
                        <a:spcAft>
                          <a:spcPts val="0"/>
                        </a:spcAft>
                      </a:pPr>
                      <a:endParaRPr lang="es-AR" sz="100" dirty="0">
                        <a:effectLst/>
                        <a:latin typeface="+mn-lt"/>
                        <a:ea typeface="Calibri"/>
                        <a:cs typeface="Times New Roman"/>
                      </a:endParaRPr>
                    </a:p>
                  </a:txBody>
                  <a:tcPr marL="68580" marR="68580" marT="0" marB="0"/>
                </a:tc>
                <a:tc>
                  <a:txBody>
                    <a:bodyPr/>
                    <a:lstStyle/>
                    <a:p>
                      <a:pPr algn="ctr">
                        <a:lnSpc>
                          <a:spcPct val="115000"/>
                        </a:lnSpc>
                        <a:spcAft>
                          <a:spcPts val="0"/>
                        </a:spcAft>
                      </a:pPr>
                      <a:endParaRPr lang="es-AR" sz="1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248478">
                <a:tc>
                  <a:txBody>
                    <a:bodyPr/>
                    <a:lstStyle/>
                    <a:p>
                      <a:pPr algn="just">
                        <a:lnSpc>
                          <a:spcPct val="115000"/>
                        </a:lnSpc>
                        <a:spcAft>
                          <a:spcPts val="0"/>
                        </a:spcAft>
                      </a:pPr>
                      <a:r>
                        <a:rPr lang="es-AR" sz="1400" dirty="0">
                          <a:effectLst/>
                        </a:rPr>
                        <a:t>Informe Cierre de Cuenta, Juicios</a:t>
                      </a:r>
                      <a:endParaRPr lang="es-AR"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400" dirty="0">
                          <a:effectLst/>
                        </a:rPr>
                        <a:t>IFCJU</a:t>
                      </a:r>
                      <a:endParaRPr lang="es-AR" sz="14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5492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 y="1196752"/>
            <a:ext cx="9905999" cy="530225"/>
          </a:xfrm>
          <a:prstGeom prst="rect">
            <a:avLst/>
          </a:prstGeom>
        </p:spPr>
        <p:txBody>
          <a:bodyPr>
            <a:noAutofit/>
          </a:bodyPr>
          <a:lstStyle/>
          <a:p>
            <a:r>
              <a:rPr lang="es-AR" sz="3600" b="1" dirty="0">
                <a:solidFill>
                  <a:srgbClr val="00B050"/>
                </a:solidFill>
              </a:rPr>
              <a:t>Presentación con GDE</a:t>
            </a:r>
          </a:p>
        </p:txBody>
      </p:sp>
      <p:sp>
        <p:nvSpPr>
          <p:cNvPr id="3" name="2 Marcador de contenido"/>
          <p:cNvSpPr>
            <a:spLocks noGrp="1"/>
          </p:cNvSpPr>
          <p:nvPr>
            <p:ph idx="4294967295"/>
          </p:nvPr>
        </p:nvSpPr>
        <p:spPr>
          <a:xfrm>
            <a:off x="738187" y="1854200"/>
            <a:ext cx="8429625" cy="3149600"/>
          </a:xfrm>
          <a:prstGeom prst="rect">
            <a:avLst/>
          </a:prstGeom>
        </p:spPr>
        <p:txBody>
          <a:bodyPr>
            <a:noAutofit/>
          </a:bodyPr>
          <a:lstStyle/>
          <a:p>
            <a:pPr marL="0" indent="0" algn="just">
              <a:buNone/>
            </a:pPr>
            <a:r>
              <a:rPr lang="es-AR" sz="2200" b="1" dirty="0">
                <a:solidFill>
                  <a:srgbClr val="64B7CE"/>
                </a:solidFill>
              </a:rPr>
              <a:t>Información a recibir por la Dir. de Procesamiento Contable</a:t>
            </a:r>
          </a:p>
          <a:p>
            <a:pPr algn="just"/>
            <a:r>
              <a:rPr lang="es-AR" sz="2000" b="1" dirty="0">
                <a:solidFill>
                  <a:srgbClr val="00B050"/>
                </a:solidFill>
                <a:effectLst>
                  <a:outerShdw blurRad="38100" dist="38100" dir="2700000" algn="tl">
                    <a:srgbClr val="000000">
                      <a:alpha val="43137"/>
                    </a:srgbClr>
                  </a:outerShdw>
                </a:effectLst>
              </a:rPr>
              <a:t>Estados Contables-Patrimoniales UEPEX</a:t>
            </a:r>
            <a:r>
              <a:rPr lang="es-AR" sz="2000" dirty="0">
                <a:solidFill>
                  <a:schemeClr val="accent1">
                    <a:lumMod val="75000"/>
                  </a:schemeClr>
                </a:solidFill>
              </a:rPr>
              <a:t>. Vencimiento </a:t>
            </a:r>
            <a:r>
              <a:rPr lang="es-AR" sz="2000" dirty="0">
                <a:solidFill>
                  <a:srgbClr val="00B050"/>
                </a:solidFill>
              </a:rPr>
              <a:t>28/2/2025</a:t>
            </a:r>
          </a:p>
          <a:p>
            <a:pPr marL="300856" lvl="1" indent="0" algn="just">
              <a:buNone/>
            </a:pPr>
            <a:r>
              <a:rPr lang="es-AR" sz="2000" dirty="0">
                <a:solidFill>
                  <a:schemeClr val="accent1">
                    <a:lumMod val="75000"/>
                  </a:schemeClr>
                </a:solidFill>
              </a:rPr>
              <a:t>Tipo de Trámite:    </a:t>
            </a:r>
            <a:r>
              <a:rPr lang="es-AR" sz="2000" b="1" dirty="0">
                <a:solidFill>
                  <a:schemeClr val="accent1">
                    <a:lumMod val="75000"/>
                  </a:schemeClr>
                </a:solidFill>
              </a:rPr>
              <a:t>Gene00188 Presentación Cierre de Cuenta Anual</a:t>
            </a:r>
          </a:p>
          <a:p>
            <a:pPr marL="300856" lvl="1" indent="0" algn="just">
              <a:buNone/>
            </a:pPr>
            <a:r>
              <a:rPr lang="es-AR" sz="2000" dirty="0">
                <a:solidFill>
                  <a:schemeClr val="accent1">
                    <a:lumMod val="75000"/>
                  </a:schemeClr>
                </a:solidFill>
              </a:rPr>
              <a:t>Informe de Firma Conjunta</a:t>
            </a:r>
          </a:p>
          <a:p>
            <a:pPr marL="300856" lvl="1" indent="0" algn="just">
              <a:buNone/>
            </a:pPr>
            <a:endParaRPr lang="es-AR" sz="2000" dirty="0">
              <a:solidFill>
                <a:schemeClr val="accent1">
                  <a:lumMod val="75000"/>
                </a:schemeClr>
              </a:solidFill>
            </a:endParaRPr>
          </a:p>
          <a:p>
            <a:pPr marL="300856" lvl="1" indent="0" algn="just">
              <a:buNone/>
            </a:pPr>
            <a:r>
              <a:rPr lang="es-AR" sz="2000" dirty="0">
                <a:solidFill>
                  <a:schemeClr val="accent1">
                    <a:lumMod val="75000"/>
                  </a:schemeClr>
                </a:solidFill>
              </a:rPr>
              <a:t>Generar expediente y dirigirlo a </a:t>
            </a:r>
            <a:r>
              <a:rPr lang="es-AR" sz="2000" b="1" dirty="0">
                <a:solidFill>
                  <a:srgbClr val="00B050"/>
                </a:solidFill>
              </a:rPr>
              <a:t>Repartición DPC#MEC, Sector EDPROCON_MIG</a:t>
            </a:r>
            <a:endParaRPr lang="es-AR" sz="2000" dirty="0">
              <a:solidFill>
                <a:schemeClr val="accent1">
                  <a:lumMod val="75000"/>
                </a:schemeClr>
              </a:solidFill>
            </a:endParaRPr>
          </a:p>
          <a:p>
            <a:pPr algn="just"/>
            <a:endParaRPr lang="es-AR" sz="2400" b="1" dirty="0">
              <a:solidFill>
                <a:srgbClr val="00B050"/>
              </a:solidFill>
              <a:effectLst>
                <a:outerShdw blurRad="38100" dist="38100" dir="2700000" algn="tl">
                  <a:srgbClr val="000000">
                    <a:alpha val="43137"/>
                  </a:srgbClr>
                </a:outerShdw>
              </a:effectLst>
            </a:endParaRPr>
          </a:p>
          <a:p>
            <a:pPr algn="just"/>
            <a:r>
              <a:rPr lang="es-AR" sz="2000" b="1" dirty="0">
                <a:solidFill>
                  <a:srgbClr val="00B050"/>
                </a:solidFill>
                <a:effectLst>
                  <a:outerShdw blurRad="38100" dist="38100" dir="2700000" algn="tl">
                    <a:srgbClr val="000000">
                      <a:alpha val="43137"/>
                    </a:srgbClr>
                  </a:outerShdw>
                </a:effectLst>
              </a:rPr>
              <a:t>CUADRO 15 Inventario de Inversiones Financieras (Disp. 8/2022 CGN)</a:t>
            </a:r>
          </a:p>
          <a:p>
            <a:pPr marL="300856" lvl="1" indent="0" algn="just">
              <a:buNone/>
            </a:pPr>
            <a:r>
              <a:rPr lang="es-AR" sz="2000" dirty="0">
                <a:solidFill>
                  <a:schemeClr val="accent1">
                    <a:lumMod val="75000"/>
                  </a:schemeClr>
                </a:solidFill>
              </a:rPr>
              <a:t>Tipo de Trámite:    </a:t>
            </a:r>
            <a:r>
              <a:rPr lang="es-AR" sz="2000" b="1" dirty="0">
                <a:solidFill>
                  <a:schemeClr val="accent1">
                    <a:lumMod val="75000"/>
                  </a:schemeClr>
                </a:solidFill>
              </a:rPr>
              <a:t>MECO00027 – Inventario de Inversiones Financieras</a:t>
            </a:r>
          </a:p>
          <a:p>
            <a:pPr marL="300856" lvl="1" indent="0" algn="just">
              <a:buNone/>
            </a:pPr>
            <a:r>
              <a:rPr lang="es-AR" sz="2000" dirty="0">
                <a:solidFill>
                  <a:schemeClr val="accent1">
                    <a:lumMod val="75000"/>
                  </a:schemeClr>
                </a:solidFill>
              </a:rPr>
              <a:t>Incluir Informe con firma con Token, archivo embebido xls y </a:t>
            </a:r>
            <a:r>
              <a:rPr lang="es-AR" sz="2000" dirty="0" err="1">
                <a:solidFill>
                  <a:schemeClr val="accent1">
                    <a:lumMod val="75000"/>
                  </a:schemeClr>
                </a:solidFill>
              </a:rPr>
              <a:t>pdf</a:t>
            </a:r>
            <a:r>
              <a:rPr lang="es-AR" sz="2000" dirty="0">
                <a:solidFill>
                  <a:schemeClr val="accent1">
                    <a:lumMod val="75000"/>
                  </a:schemeClr>
                </a:solidFill>
              </a:rPr>
              <a:t>.</a:t>
            </a:r>
          </a:p>
          <a:p>
            <a:pPr marL="300856" lvl="1" indent="0" algn="just">
              <a:buNone/>
            </a:pPr>
            <a:r>
              <a:rPr lang="es-AR" sz="2000" dirty="0">
                <a:solidFill>
                  <a:schemeClr val="accent1">
                    <a:lumMod val="75000"/>
                  </a:schemeClr>
                </a:solidFill>
              </a:rPr>
              <a:t>Dirigir expediente a </a:t>
            </a:r>
            <a:r>
              <a:rPr lang="es-AR" sz="2000" b="1" dirty="0">
                <a:solidFill>
                  <a:srgbClr val="00B050"/>
                </a:solidFill>
              </a:rPr>
              <a:t>Repartición DPC#MEC, Sector EDPROCON_MIG</a:t>
            </a:r>
            <a:endParaRPr lang="es-AR" sz="2000" dirty="0">
              <a:solidFill>
                <a:schemeClr val="accent1">
                  <a:lumMod val="75000"/>
                </a:schemeClr>
              </a:solidFill>
            </a:endParaRPr>
          </a:p>
          <a:p>
            <a:pPr algn="just"/>
            <a:endParaRPr lang="es-AR" sz="2000" b="1" dirty="0">
              <a:solidFill>
                <a:srgbClr val="00B050"/>
              </a:solidFill>
              <a:effectLst>
                <a:outerShdw blurRad="38100" dist="38100" dir="2700000" algn="tl">
                  <a:srgbClr val="000000">
                    <a:alpha val="43137"/>
                  </a:srgbClr>
                </a:outerShdw>
              </a:effectLst>
            </a:endParaRPr>
          </a:p>
          <a:p>
            <a:pPr algn="just"/>
            <a:endParaRPr lang="es-AR" sz="2400" dirty="0">
              <a:solidFill>
                <a:schemeClr val="accent1">
                  <a:lumMod val="75000"/>
                </a:schemeClr>
              </a:solidFill>
            </a:endParaRPr>
          </a:p>
          <a:p>
            <a:pPr algn="just"/>
            <a:endParaRPr lang="es-AR" sz="2400" dirty="0">
              <a:solidFill>
                <a:schemeClr val="accent1">
                  <a:lumMod val="75000"/>
                </a:schemeClr>
              </a:solidFill>
            </a:endParaRPr>
          </a:p>
          <a:p>
            <a:pPr algn="just">
              <a:buNone/>
            </a:pPr>
            <a:endParaRPr lang="es-AR" sz="2400" dirty="0">
              <a:solidFill>
                <a:schemeClr val="accent1">
                  <a:lumMod val="75000"/>
                </a:schemeClr>
              </a:solidFill>
            </a:endParaRPr>
          </a:p>
          <a:p>
            <a:pPr algn="just"/>
            <a:endParaRPr lang="es-AR" sz="2400" dirty="0">
              <a:solidFill>
                <a:schemeClr val="accent1">
                  <a:lumMod val="75000"/>
                </a:schemeClr>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516062607"/>
              </p:ext>
            </p:extLst>
          </p:nvPr>
        </p:nvGraphicFramePr>
        <p:xfrm>
          <a:off x="1540495" y="3429000"/>
          <a:ext cx="6768752" cy="274374"/>
        </p:xfrm>
        <a:graphic>
          <a:graphicData uri="http://schemas.openxmlformats.org/drawingml/2006/table">
            <a:tbl>
              <a:tblPr firstRow="1" firstCol="1" bandRow="1">
                <a:tableStyleId>{5C22544A-7EE6-4342-B048-85BDC9FD1C3A}</a:tableStyleId>
              </a:tblPr>
              <a:tblGrid>
                <a:gridCol w="5694796">
                  <a:extLst>
                    <a:ext uri="{9D8B030D-6E8A-4147-A177-3AD203B41FA5}">
                      <a16:colId xmlns:a16="http://schemas.microsoft.com/office/drawing/2014/main" val="20000"/>
                    </a:ext>
                  </a:extLst>
                </a:gridCol>
                <a:gridCol w="1073956">
                  <a:extLst>
                    <a:ext uri="{9D8B030D-6E8A-4147-A177-3AD203B41FA5}">
                      <a16:colId xmlns:a16="http://schemas.microsoft.com/office/drawing/2014/main" val="20001"/>
                    </a:ext>
                  </a:extLst>
                </a:gridCol>
              </a:tblGrid>
              <a:tr h="25896">
                <a:tc>
                  <a:txBody>
                    <a:bodyPr/>
                    <a:lstStyle/>
                    <a:p>
                      <a:pPr algn="just">
                        <a:lnSpc>
                          <a:spcPct val="115000"/>
                        </a:lnSpc>
                        <a:spcAft>
                          <a:spcPts val="0"/>
                        </a:spcAft>
                      </a:pPr>
                      <a:endParaRPr lang="es-AR" sz="100" dirty="0">
                        <a:effectLst/>
                        <a:latin typeface="+mn-lt"/>
                        <a:ea typeface="Calibri"/>
                        <a:cs typeface="Times New Roman"/>
                      </a:endParaRPr>
                    </a:p>
                  </a:txBody>
                  <a:tcPr marL="68580" marR="68580" marT="0" marB="0"/>
                </a:tc>
                <a:tc>
                  <a:txBody>
                    <a:bodyPr/>
                    <a:lstStyle/>
                    <a:p>
                      <a:pPr algn="ctr">
                        <a:lnSpc>
                          <a:spcPct val="115000"/>
                        </a:lnSpc>
                        <a:spcAft>
                          <a:spcPts val="0"/>
                        </a:spcAft>
                      </a:pPr>
                      <a:endParaRPr lang="es-AR" sz="1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248478">
                <a:tc>
                  <a:txBody>
                    <a:bodyPr/>
                    <a:lstStyle/>
                    <a:p>
                      <a:pPr algn="just">
                        <a:lnSpc>
                          <a:spcPct val="115000"/>
                        </a:lnSpc>
                        <a:spcAft>
                          <a:spcPts val="0"/>
                        </a:spcAft>
                      </a:pPr>
                      <a:r>
                        <a:rPr lang="es-AR" sz="1400" dirty="0">
                          <a:effectLst/>
                        </a:rPr>
                        <a:t>Informe Estados Financieros UEPEX</a:t>
                      </a:r>
                      <a:endParaRPr lang="es-AR"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400" dirty="0">
                          <a:effectLst/>
                        </a:rPr>
                        <a:t>ESTFI</a:t>
                      </a:r>
                      <a:endParaRPr lang="es-AR" sz="1400" dirty="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954924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557339"/>
            <a:ext cx="9905999" cy="528637"/>
          </a:xfrm>
          <a:prstGeom prst="rect">
            <a:avLst/>
          </a:prstGeom>
        </p:spPr>
        <p:txBody>
          <a:bodyPr>
            <a:normAutofit fontScale="90000"/>
          </a:bodyPr>
          <a:lstStyle/>
          <a:p>
            <a:r>
              <a:rPr lang="es-AR" sz="4000" b="1" dirty="0">
                <a:solidFill>
                  <a:schemeClr val="accent6">
                    <a:lumMod val="75000"/>
                  </a:schemeClr>
                </a:solidFill>
              </a:rPr>
              <a:t>Presentación sin GDE</a:t>
            </a:r>
          </a:p>
        </p:txBody>
      </p:sp>
      <p:sp>
        <p:nvSpPr>
          <p:cNvPr id="3" name="2 Marcador de contenido"/>
          <p:cNvSpPr>
            <a:spLocks noGrp="1"/>
          </p:cNvSpPr>
          <p:nvPr>
            <p:ph idx="4294967295"/>
          </p:nvPr>
        </p:nvSpPr>
        <p:spPr>
          <a:xfrm>
            <a:off x="576262" y="2276872"/>
            <a:ext cx="8753475" cy="3586162"/>
          </a:xfrm>
          <a:prstGeom prst="rect">
            <a:avLst/>
          </a:prstGeom>
        </p:spPr>
        <p:txBody>
          <a:bodyPr>
            <a:noAutofit/>
          </a:bodyPr>
          <a:lstStyle/>
          <a:p>
            <a:r>
              <a:rPr lang="es-AR" sz="1800" dirty="0">
                <a:solidFill>
                  <a:schemeClr val="accent1">
                    <a:lumMod val="75000"/>
                  </a:schemeClr>
                </a:solidFill>
              </a:rPr>
              <a:t>Ingresar con Clave Fiscal a </a:t>
            </a:r>
            <a:r>
              <a:rPr lang="es-AR" sz="1800" b="1" dirty="0">
                <a:solidFill>
                  <a:schemeClr val="accent6"/>
                </a:solidFill>
              </a:rPr>
              <a:t>Trámites a Distancia (TAD) </a:t>
            </a:r>
            <a:r>
              <a:rPr lang="es-AR" sz="1800" dirty="0">
                <a:solidFill>
                  <a:schemeClr val="accent1">
                    <a:lumMod val="75000"/>
                  </a:schemeClr>
                </a:solidFill>
                <a:hlinkClick r:id="rId3"/>
              </a:rPr>
              <a:t>https://tramitesadistancia.gob.ar/</a:t>
            </a:r>
            <a:r>
              <a:rPr lang="es-AR" sz="1800" dirty="0">
                <a:solidFill>
                  <a:schemeClr val="accent1">
                    <a:lumMod val="75000"/>
                  </a:schemeClr>
                </a:solidFill>
              </a:rPr>
              <a:t>  buscando el trámite “Presentación Ciudadana ante el Poder Ejecutivo”  o directamente en </a:t>
            </a:r>
            <a:r>
              <a:rPr lang="es-AR" sz="1800" dirty="0">
                <a:solidFill>
                  <a:schemeClr val="accent1">
                    <a:lumMod val="75000"/>
                  </a:schemeClr>
                </a:solidFill>
                <a:hlinkClick r:id="rId3"/>
              </a:rPr>
              <a:t>https://tramitesadistancia.gob.ar/tramitesadistancia/detalle-tipo?id=5173</a:t>
            </a:r>
            <a:r>
              <a:rPr lang="es-AR" sz="1800" dirty="0">
                <a:solidFill>
                  <a:schemeClr val="accent1">
                    <a:lumMod val="75000"/>
                  </a:schemeClr>
                </a:solidFill>
              </a:rPr>
              <a:t> </a:t>
            </a:r>
          </a:p>
          <a:p>
            <a:pPr algn="just"/>
            <a:r>
              <a:rPr lang="es-AR" sz="1800" dirty="0">
                <a:solidFill>
                  <a:schemeClr val="accent1">
                    <a:lumMod val="75000"/>
                  </a:schemeClr>
                </a:solidFill>
              </a:rPr>
              <a:t>Completar el formulario </a:t>
            </a:r>
            <a:r>
              <a:rPr lang="es-AR" sz="1800" b="1" dirty="0">
                <a:solidFill>
                  <a:schemeClr val="accent1">
                    <a:lumMod val="75000"/>
                  </a:schemeClr>
                </a:solidFill>
              </a:rPr>
              <a:t>Datos del Trámite</a:t>
            </a:r>
          </a:p>
          <a:p>
            <a:pPr lvl="1" fontAlgn="base">
              <a:spcAft>
                <a:spcPct val="0"/>
              </a:spcAft>
            </a:pPr>
            <a:r>
              <a:rPr lang="es-AR" sz="1800" b="1" dirty="0">
                <a:solidFill>
                  <a:schemeClr val="accent1">
                    <a:lumMod val="75000"/>
                  </a:schemeClr>
                </a:solidFill>
              </a:rPr>
              <a:t>Motivo de la presentación</a:t>
            </a:r>
            <a:r>
              <a:rPr lang="es-AR" sz="1800" dirty="0">
                <a:solidFill>
                  <a:schemeClr val="accent1">
                    <a:lumMod val="75000"/>
                  </a:schemeClr>
                </a:solidFill>
              </a:rPr>
              <a:t>: Cierre de Ejercicio 2024 – Numero de SAF y denominación</a:t>
            </a:r>
          </a:p>
          <a:p>
            <a:pPr lvl="1" fontAlgn="base">
              <a:spcAft>
                <a:spcPct val="0"/>
              </a:spcAft>
            </a:pPr>
            <a:r>
              <a:rPr lang="es-AR" sz="1800" b="1" dirty="0">
                <a:solidFill>
                  <a:schemeClr val="accent1">
                    <a:lumMod val="75000"/>
                  </a:schemeClr>
                </a:solidFill>
              </a:rPr>
              <a:t>Dependencia dónde presentará la solicitud</a:t>
            </a:r>
            <a:r>
              <a:rPr lang="es-AR" sz="1800" dirty="0">
                <a:solidFill>
                  <a:schemeClr val="accent1">
                    <a:lumMod val="75000"/>
                  </a:schemeClr>
                </a:solidFill>
              </a:rPr>
              <a:t>: Ministerio de Economía</a:t>
            </a:r>
          </a:p>
          <a:p>
            <a:pPr lvl="1" fontAlgn="base">
              <a:spcAft>
                <a:spcPct val="0"/>
              </a:spcAft>
            </a:pPr>
            <a:r>
              <a:rPr lang="es-AR" sz="1800" b="1" dirty="0">
                <a:solidFill>
                  <a:schemeClr val="accent1">
                    <a:lumMod val="75000"/>
                  </a:schemeClr>
                </a:solidFill>
              </a:rPr>
              <a:t>Observaciones</a:t>
            </a:r>
            <a:r>
              <a:rPr lang="es-AR" sz="1800" dirty="0">
                <a:solidFill>
                  <a:schemeClr val="accent1">
                    <a:lumMod val="75000"/>
                  </a:schemeClr>
                </a:solidFill>
              </a:rPr>
              <a:t> (campo opcional)</a:t>
            </a:r>
          </a:p>
          <a:p>
            <a:pPr lvl="1" fontAlgn="base">
              <a:spcAft>
                <a:spcPct val="0"/>
              </a:spcAft>
            </a:pPr>
            <a:r>
              <a:rPr lang="es-AR" sz="1800" b="1" dirty="0">
                <a:solidFill>
                  <a:schemeClr val="accent1">
                    <a:lumMod val="75000"/>
                  </a:schemeClr>
                </a:solidFill>
              </a:rPr>
              <a:t>Adjuntos</a:t>
            </a:r>
            <a:r>
              <a:rPr lang="es-AR" sz="1800" dirty="0">
                <a:solidFill>
                  <a:schemeClr val="accent1">
                    <a:lumMod val="75000"/>
                  </a:schemeClr>
                </a:solidFill>
              </a:rPr>
              <a:t>: utilizar la </a:t>
            </a:r>
            <a:r>
              <a:rPr lang="es-AR" sz="1800" dirty="0">
                <a:solidFill>
                  <a:schemeClr val="tx2"/>
                </a:solidFill>
              </a:rPr>
              <a:t>opción </a:t>
            </a:r>
            <a:r>
              <a:rPr lang="es-AR" sz="1800" b="1" i="1" u="sng" dirty="0">
                <a:solidFill>
                  <a:schemeClr val="tx2"/>
                </a:solidFill>
              </a:rPr>
              <a:t>Otra documentación para conservar el formato de archivo</a:t>
            </a:r>
            <a:r>
              <a:rPr lang="es-AR" sz="1800" dirty="0">
                <a:solidFill>
                  <a:schemeClr val="accent1">
                    <a:lumMod val="75000"/>
                  </a:schemeClr>
                </a:solidFill>
              </a:rPr>
              <a:t> (en esta opcion se incluye el documento embebido manteniendo el tipo de archivo)</a:t>
            </a:r>
            <a:endParaRPr lang="en-US" sz="1800" dirty="0">
              <a:solidFill>
                <a:schemeClr val="accent1">
                  <a:lumMod val="75000"/>
                </a:schemeClr>
              </a:solidFill>
            </a:endParaRPr>
          </a:p>
          <a:p>
            <a:pPr lvl="1" fontAlgn="base">
              <a:spcAft>
                <a:spcPct val="0"/>
              </a:spcAft>
              <a:buNone/>
            </a:pPr>
            <a:endParaRPr lang="es-AR" sz="1800" dirty="0">
              <a:solidFill>
                <a:schemeClr val="accent1">
                  <a:lumMod val="75000"/>
                </a:schemeClr>
              </a:solidFill>
            </a:endParaRPr>
          </a:p>
          <a:p>
            <a:pPr algn="just"/>
            <a:endParaRPr lang="es-AR" sz="1800" dirty="0">
              <a:solidFill>
                <a:schemeClr val="accent1">
                  <a:lumMod val="75000"/>
                </a:schemeClr>
              </a:solidFill>
            </a:endParaRPr>
          </a:p>
          <a:p>
            <a:pPr algn="just"/>
            <a:endParaRPr lang="es-AR" sz="1800" dirty="0">
              <a:solidFill>
                <a:schemeClr val="accent1">
                  <a:lumMod val="75000"/>
                </a:schemeClr>
              </a:solidFill>
            </a:endParaRPr>
          </a:p>
          <a:p>
            <a:pPr algn="just"/>
            <a:endParaRPr lang="es-AR" sz="1800" dirty="0">
              <a:solidFill>
                <a:schemeClr val="accent1">
                  <a:lumMod val="75000"/>
                </a:schemeClr>
              </a:solidFill>
            </a:endParaRPr>
          </a:p>
        </p:txBody>
      </p:sp>
    </p:spTree>
    <p:extLst>
      <p:ext uri="{BB962C8B-B14F-4D97-AF65-F5344CB8AC3E}">
        <p14:creationId xmlns:p14="http://schemas.microsoft.com/office/powerpoint/2010/main" val="571445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a:extLst>
              <a:ext uri="{FF2B5EF4-FFF2-40B4-BE49-F238E27FC236}">
                <a16:creationId xmlns:a16="http://schemas.microsoft.com/office/drawing/2014/main" id="{CCB60E97-8B6F-C432-E640-954D5060C2A3}"/>
              </a:ext>
            </a:extLst>
          </p:cNvPr>
          <p:cNvSpPr txBox="1">
            <a:spLocks/>
          </p:cNvSpPr>
          <p:nvPr/>
        </p:nvSpPr>
        <p:spPr>
          <a:xfrm>
            <a:off x="0" y="1844675"/>
            <a:ext cx="9905999" cy="692150"/>
          </a:xfrm>
          <a:prstGeom prst="rect">
            <a:avLst/>
          </a:prstGeom>
        </p:spPr>
        <p:txBody>
          <a:bodyPr>
            <a:normAutofit/>
          </a:bodyPr>
          <a:lstStyle>
            <a:lvl1pPr algn="ctr" defTabSz="571478" rtl="0" eaLnBrk="1" latinLnBrk="0" hangingPunct="1">
              <a:spcBef>
                <a:spcPct val="0"/>
              </a:spcBef>
              <a:buNone/>
              <a:defRPr sz="2750" kern="1200">
                <a:solidFill>
                  <a:schemeClr val="tx1"/>
                </a:solidFill>
                <a:latin typeface="+mj-lt"/>
                <a:ea typeface="+mj-ea"/>
                <a:cs typeface="+mj-cs"/>
              </a:defRPr>
            </a:lvl1pPr>
          </a:lstStyle>
          <a:p>
            <a:r>
              <a:rPr lang="es-AR" sz="3200" b="1" dirty="0">
                <a:solidFill>
                  <a:schemeClr val="accent1">
                    <a:lumMod val="75000"/>
                  </a:schemeClr>
                </a:solidFill>
              </a:rPr>
              <a:t>Marco Normativo</a:t>
            </a:r>
            <a:endParaRPr lang="es-AR" sz="4400" b="1" dirty="0">
              <a:solidFill>
                <a:schemeClr val="accent1">
                  <a:lumMod val="75000"/>
                </a:schemeClr>
              </a:solidFill>
            </a:endParaRPr>
          </a:p>
        </p:txBody>
      </p:sp>
      <p:sp>
        <p:nvSpPr>
          <p:cNvPr id="3" name="1 Título">
            <a:extLst>
              <a:ext uri="{FF2B5EF4-FFF2-40B4-BE49-F238E27FC236}">
                <a16:creationId xmlns:a16="http://schemas.microsoft.com/office/drawing/2014/main" id="{7A9A36D2-5469-C8B5-024C-7A51BCA09F2D}"/>
              </a:ext>
            </a:extLst>
          </p:cNvPr>
          <p:cNvSpPr txBox="1">
            <a:spLocks/>
          </p:cNvSpPr>
          <p:nvPr/>
        </p:nvSpPr>
        <p:spPr>
          <a:xfrm>
            <a:off x="848544" y="3284985"/>
            <a:ext cx="8640960" cy="691753"/>
          </a:xfrm>
          <a:prstGeom prst="rect">
            <a:avLst/>
          </a:prstGeom>
        </p:spPr>
        <p:txBody>
          <a:bodyPr vert="horz" lIns="91440" tIns="45720" rIns="91440" bIns="45720" rtlCol="0" anchor="ctr">
            <a:noAutofit/>
          </a:bodyPr>
          <a:lstStyle/>
          <a:p>
            <a:pPr algn="ctr">
              <a:spcBef>
                <a:spcPct val="0"/>
              </a:spcBef>
              <a:defRPr/>
            </a:pPr>
            <a:endParaRPr lang="es-AR" sz="2400" b="1" dirty="0">
              <a:solidFill>
                <a:schemeClr val="accent1">
                  <a:lumMod val="75000"/>
                </a:schemeClr>
              </a:solidFill>
              <a:latin typeface="+mj-lt"/>
              <a:ea typeface="+mj-ea"/>
              <a:cs typeface="+mj-cs"/>
            </a:endParaRPr>
          </a:p>
          <a:p>
            <a:pPr algn="ctr">
              <a:spcBef>
                <a:spcPct val="0"/>
              </a:spcBef>
              <a:defRPr/>
            </a:pPr>
            <a:endParaRPr lang="es-AR" sz="2400" b="1" dirty="0">
              <a:solidFill>
                <a:schemeClr val="accent1">
                  <a:lumMod val="75000"/>
                </a:schemeClr>
              </a:solidFill>
              <a:latin typeface="+mj-lt"/>
              <a:ea typeface="+mj-ea"/>
              <a:cs typeface="+mj-cs"/>
            </a:endParaRPr>
          </a:p>
          <a:p>
            <a:pPr>
              <a:spcBef>
                <a:spcPct val="0"/>
              </a:spcBef>
              <a:buFont typeface="Arial" pitchFamily="34" charset="0"/>
              <a:buChar char="•"/>
              <a:defRPr/>
            </a:pPr>
            <a:r>
              <a:rPr lang="es-AR" sz="2400" b="1" dirty="0">
                <a:solidFill>
                  <a:schemeClr val="accent1">
                    <a:lumMod val="75000"/>
                  </a:schemeClr>
                </a:solidFill>
                <a:latin typeface="+mj-lt"/>
                <a:ea typeface="+mj-ea"/>
                <a:cs typeface="+mj-cs"/>
              </a:rPr>
              <a:t>Resolución de cierre de ejercicio:   </a:t>
            </a:r>
            <a:r>
              <a:rPr lang="es-AR" sz="2400" dirty="0">
                <a:solidFill>
                  <a:schemeClr val="accent1">
                    <a:lumMod val="75000"/>
                  </a:schemeClr>
                </a:solidFill>
                <a:latin typeface="+mj-lt"/>
                <a:ea typeface="+mj-ea"/>
                <a:cs typeface="+mj-cs"/>
              </a:rPr>
              <a:t>RESOL- 2024-129-APN-SH#MEC   </a:t>
            </a:r>
          </a:p>
          <a:p>
            <a:pPr>
              <a:spcBef>
                <a:spcPct val="0"/>
              </a:spcBef>
              <a:buFont typeface="Arial" pitchFamily="34" charset="0"/>
              <a:buChar char="•"/>
              <a:defRPr/>
            </a:pPr>
            <a:endParaRPr lang="es-AR" sz="2400" b="1" dirty="0">
              <a:solidFill>
                <a:schemeClr val="accent1">
                  <a:lumMod val="75000"/>
                </a:schemeClr>
              </a:solidFill>
              <a:latin typeface="+mj-lt"/>
              <a:ea typeface="+mj-ea"/>
              <a:cs typeface="+mj-cs"/>
            </a:endParaRPr>
          </a:p>
          <a:p>
            <a:pPr lvl="0">
              <a:spcBef>
                <a:spcPct val="0"/>
              </a:spcBef>
              <a:buFont typeface="Arial" pitchFamily="34" charset="0"/>
              <a:buChar char="•"/>
              <a:defRPr/>
            </a:pPr>
            <a:r>
              <a:rPr lang="es-AR" sz="2400" b="1" dirty="0">
                <a:solidFill>
                  <a:schemeClr val="accent1">
                    <a:lumMod val="75000"/>
                  </a:schemeClr>
                </a:solidFill>
                <a:latin typeface="+mj-lt"/>
                <a:ea typeface="+mj-ea"/>
                <a:cs typeface="+mj-cs"/>
              </a:rPr>
              <a:t>Manual de Cierre de Ejercicio: </a:t>
            </a:r>
            <a:r>
              <a:rPr lang="es-AR" sz="2400" dirty="0">
                <a:solidFill>
                  <a:schemeClr val="accent1">
                    <a:lumMod val="75000"/>
                  </a:schemeClr>
                </a:solidFill>
                <a:latin typeface="+mj-lt"/>
                <a:ea typeface="+mj-ea"/>
                <a:cs typeface="+mj-cs"/>
              </a:rPr>
              <a:t>Disposición CGN </a:t>
            </a:r>
            <a:r>
              <a:rPr lang="es-AR" sz="2400" dirty="0" err="1">
                <a:solidFill>
                  <a:schemeClr val="accent1">
                    <a:lumMod val="75000"/>
                  </a:schemeClr>
                </a:solidFill>
                <a:latin typeface="+mj-lt"/>
                <a:ea typeface="+mj-ea"/>
                <a:cs typeface="+mj-cs"/>
              </a:rPr>
              <a:t>Nº</a:t>
            </a:r>
            <a:r>
              <a:rPr lang="es-AR" sz="2400" dirty="0">
                <a:solidFill>
                  <a:schemeClr val="accent1">
                    <a:lumMod val="75000"/>
                  </a:schemeClr>
                </a:solidFill>
                <a:latin typeface="+mj-lt"/>
                <a:ea typeface="+mj-ea"/>
                <a:cs typeface="+mj-cs"/>
              </a:rPr>
              <a:t> 9/2023 y modificatorias Disposiciones CGN </a:t>
            </a:r>
            <a:r>
              <a:rPr lang="es-AR" sz="2400" dirty="0" err="1">
                <a:solidFill>
                  <a:schemeClr val="accent1">
                    <a:lumMod val="75000"/>
                  </a:schemeClr>
                </a:solidFill>
                <a:latin typeface="+mj-lt"/>
                <a:ea typeface="+mj-ea"/>
                <a:cs typeface="+mj-cs"/>
              </a:rPr>
              <a:t>Nº</a:t>
            </a:r>
            <a:r>
              <a:rPr lang="es-AR" sz="2400" dirty="0">
                <a:solidFill>
                  <a:schemeClr val="accent1">
                    <a:lumMod val="75000"/>
                  </a:schemeClr>
                </a:solidFill>
                <a:latin typeface="+mj-lt"/>
                <a:ea typeface="+mj-ea"/>
                <a:cs typeface="+mj-cs"/>
              </a:rPr>
              <a:t> 8/2024 y </a:t>
            </a:r>
            <a:r>
              <a:rPr lang="es-AR" sz="2400" dirty="0" err="1">
                <a:solidFill>
                  <a:schemeClr val="accent1">
                    <a:lumMod val="75000"/>
                  </a:schemeClr>
                </a:solidFill>
                <a:latin typeface="+mj-lt"/>
                <a:ea typeface="+mj-ea"/>
                <a:cs typeface="+mj-cs"/>
              </a:rPr>
              <a:t>Nº</a:t>
            </a:r>
            <a:r>
              <a:rPr lang="es-AR" sz="2400" dirty="0">
                <a:solidFill>
                  <a:schemeClr val="accent1">
                    <a:lumMod val="75000"/>
                  </a:schemeClr>
                </a:solidFill>
                <a:latin typeface="+mj-lt"/>
                <a:ea typeface="+mj-ea"/>
                <a:cs typeface="+mj-cs"/>
              </a:rPr>
              <a:t> 11/2024. </a:t>
            </a:r>
          </a:p>
          <a:p>
            <a:pPr>
              <a:spcBef>
                <a:spcPct val="0"/>
              </a:spcBef>
              <a:defRPr/>
            </a:pPr>
            <a:r>
              <a:rPr lang="es-AR" sz="2400" b="1" dirty="0">
                <a:solidFill>
                  <a:schemeClr val="accent1">
                    <a:lumMod val="75000"/>
                  </a:schemeClr>
                </a:solidFill>
                <a:latin typeface="+mj-lt"/>
                <a:ea typeface="+mj-ea"/>
                <a:cs typeface="+mj-cs"/>
              </a:rPr>
              <a:t> </a:t>
            </a:r>
          </a:p>
          <a:p>
            <a:pPr lvl="0">
              <a:spcBef>
                <a:spcPct val="0"/>
              </a:spcBef>
              <a:buFont typeface="Arial" pitchFamily="34" charset="0"/>
              <a:buChar char="•"/>
              <a:defRPr/>
            </a:pPr>
            <a:r>
              <a:rPr lang="es-AR" sz="2400" b="1" dirty="0">
                <a:solidFill>
                  <a:schemeClr val="accent1">
                    <a:lumMod val="75000"/>
                  </a:schemeClr>
                </a:solidFill>
                <a:latin typeface="+mj-lt"/>
                <a:ea typeface="+mj-ea"/>
                <a:cs typeface="+mj-cs"/>
              </a:rPr>
              <a:t>Pautas de presentación: </a:t>
            </a:r>
            <a:r>
              <a:rPr lang="es-AR" sz="2400" dirty="0">
                <a:solidFill>
                  <a:schemeClr val="accent1">
                    <a:lumMod val="75000"/>
                  </a:schemeClr>
                </a:solidFill>
                <a:latin typeface="+mj-lt"/>
                <a:ea typeface="+mj-ea"/>
                <a:cs typeface="+mj-cs"/>
              </a:rPr>
              <a:t>Disposición CGN </a:t>
            </a:r>
            <a:r>
              <a:rPr lang="es-AR" sz="2400" dirty="0" err="1">
                <a:solidFill>
                  <a:schemeClr val="accent1">
                    <a:lumMod val="75000"/>
                  </a:schemeClr>
                </a:solidFill>
                <a:latin typeface="+mj-lt"/>
                <a:ea typeface="+mj-ea"/>
                <a:cs typeface="+mj-cs"/>
              </a:rPr>
              <a:t>Nº</a:t>
            </a:r>
            <a:r>
              <a:rPr lang="es-AR" sz="2400" dirty="0">
                <a:solidFill>
                  <a:schemeClr val="accent1">
                    <a:lumMod val="75000"/>
                  </a:schemeClr>
                </a:solidFill>
                <a:latin typeface="+mj-lt"/>
                <a:ea typeface="+mj-ea"/>
                <a:cs typeface="+mj-cs"/>
              </a:rPr>
              <a:t> 10/2024</a:t>
            </a:r>
            <a:endParaRPr lang="es-AR" sz="2000" dirty="0">
              <a:solidFill>
                <a:schemeClr val="accent1">
                  <a:lumMod val="75000"/>
                </a:schemeClr>
              </a:solidFill>
              <a:latin typeface="+mj-lt"/>
              <a:ea typeface="+mj-ea"/>
              <a:cs typeface="+mj-cs"/>
            </a:endParaRPr>
          </a:p>
        </p:txBody>
      </p:sp>
    </p:spTree>
    <p:extLst>
      <p:ext uri="{BB962C8B-B14F-4D97-AF65-F5344CB8AC3E}">
        <p14:creationId xmlns:p14="http://schemas.microsoft.com/office/powerpoint/2010/main" val="26001513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 y="1628775"/>
            <a:ext cx="9905998" cy="530225"/>
          </a:xfrm>
          <a:prstGeom prst="rect">
            <a:avLst/>
          </a:prstGeom>
        </p:spPr>
        <p:txBody>
          <a:bodyPr>
            <a:normAutofit fontScale="90000"/>
          </a:bodyPr>
          <a:lstStyle/>
          <a:p>
            <a:r>
              <a:rPr lang="es-AR" sz="4000" b="1" dirty="0">
                <a:solidFill>
                  <a:schemeClr val="accent6">
                    <a:lumMod val="75000"/>
                  </a:schemeClr>
                </a:solidFill>
              </a:rPr>
              <a:t>Presentación sin GDE</a:t>
            </a:r>
          </a:p>
        </p:txBody>
      </p:sp>
      <p:sp>
        <p:nvSpPr>
          <p:cNvPr id="3" name="2 Marcador de contenido"/>
          <p:cNvSpPr>
            <a:spLocks noGrp="1"/>
          </p:cNvSpPr>
          <p:nvPr>
            <p:ph idx="4294967295"/>
          </p:nvPr>
        </p:nvSpPr>
        <p:spPr>
          <a:xfrm>
            <a:off x="576262" y="2420888"/>
            <a:ext cx="8753475" cy="3586162"/>
          </a:xfrm>
          <a:prstGeom prst="rect">
            <a:avLst/>
          </a:prstGeom>
        </p:spPr>
        <p:txBody>
          <a:bodyPr>
            <a:noAutofit/>
          </a:bodyPr>
          <a:lstStyle/>
          <a:p>
            <a:pPr>
              <a:buNone/>
            </a:pPr>
            <a:r>
              <a:rPr lang="es-AR" sz="2000" b="1" dirty="0">
                <a:solidFill>
                  <a:schemeClr val="accent1">
                    <a:lumMod val="75000"/>
                  </a:schemeClr>
                </a:solidFill>
              </a:rPr>
              <a:t>Preparación de Adjuntos </a:t>
            </a:r>
          </a:p>
          <a:p>
            <a:pPr algn="just"/>
            <a:r>
              <a:rPr lang="es-AR" sz="2000" dirty="0">
                <a:solidFill>
                  <a:schemeClr val="accent1">
                    <a:lumMod val="75000"/>
                  </a:schemeClr>
                </a:solidFill>
              </a:rPr>
              <a:t>Armar un pdf por tema que contenga todos los cuadros y documentación requerida por el Manual de Cierre de Ejercicio </a:t>
            </a:r>
            <a:endParaRPr lang="es-AR" sz="1800" dirty="0">
              <a:solidFill>
                <a:schemeClr val="accent1">
                  <a:lumMod val="75000"/>
                </a:schemeClr>
              </a:solidFill>
            </a:endParaRPr>
          </a:p>
          <a:p>
            <a:pPr marL="400045" lvl="1" indent="0" algn="just">
              <a:buNone/>
            </a:pPr>
            <a:r>
              <a:rPr lang="es-AR" sz="1600" dirty="0">
                <a:solidFill>
                  <a:schemeClr val="accent1">
                    <a:lumMod val="75000"/>
                  </a:schemeClr>
                </a:solidFill>
              </a:rPr>
              <a:t>(En Pautas de Presentación </a:t>
            </a:r>
            <a:r>
              <a:rPr lang="es-AR" sz="1600" dirty="0" err="1">
                <a:solidFill>
                  <a:schemeClr val="accent1">
                    <a:lumMod val="75000"/>
                  </a:schemeClr>
                </a:solidFill>
              </a:rPr>
              <a:t>Disp</a:t>
            </a:r>
            <a:r>
              <a:rPr lang="es-AR" sz="1600" dirty="0">
                <a:solidFill>
                  <a:schemeClr val="accent1">
                    <a:lumMod val="75000"/>
                  </a:schemeClr>
                </a:solidFill>
              </a:rPr>
              <a:t> 10/24 CGN hay guía para el armado): </a:t>
            </a:r>
          </a:p>
          <a:p>
            <a:pPr lvl="1"/>
            <a:r>
              <a:rPr lang="es-AR" sz="2000" dirty="0">
                <a:solidFill>
                  <a:schemeClr val="accent1">
                    <a:lumMod val="75000"/>
                  </a:schemeClr>
                </a:solidFill>
              </a:rPr>
              <a:t>Bienes</a:t>
            </a:r>
          </a:p>
          <a:p>
            <a:pPr lvl="1"/>
            <a:r>
              <a:rPr lang="es-AR" sz="2000" dirty="0">
                <a:solidFill>
                  <a:schemeClr val="accent1">
                    <a:lumMod val="75000"/>
                  </a:schemeClr>
                </a:solidFill>
              </a:rPr>
              <a:t>Uepex</a:t>
            </a:r>
          </a:p>
          <a:p>
            <a:pPr lvl="1"/>
            <a:r>
              <a:rPr lang="es-AR" sz="2000" dirty="0">
                <a:solidFill>
                  <a:schemeClr val="accent1">
                    <a:lumMod val="75000"/>
                  </a:schemeClr>
                </a:solidFill>
              </a:rPr>
              <a:t>Cuadros de AC</a:t>
            </a:r>
            <a:endParaRPr lang="en-US" sz="2000" dirty="0">
              <a:solidFill>
                <a:schemeClr val="accent1">
                  <a:lumMod val="75000"/>
                </a:schemeClr>
              </a:solidFill>
            </a:endParaRPr>
          </a:p>
          <a:p>
            <a:pPr fontAlgn="base">
              <a:spcAft>
                <a:spcPct val="0"/>
              </a:spcAft>
            </a:pPr>
            <a:r>
              <a:rPr lang="es-AR" sz="2000" dirty="0">
                <a:solidFill>
                  <a:schemeClr val="accent1">
                    <a:lumMod val="75000"/>
                  </a:schemeClr>
                </a:solidFill>
              </a:rPr>
              <a:t>Además adjuntar los archivos excel correspondientes a Bienes y el pdf emitido por el MRC del SIENA utilizando  la </a:t>
            </a:r>
            <a:r>
              <a:rPr lang="es-AR" sz="2000" dirty="0">
                <a:solidFill>
                  <a:schemeClr val="tx2"/>
                </a:solidFill>
              </a:rPr>
              <a:t>opción del TAD </a:t>
            </a:r>
            <a:r>
              <a:rPr lang="es-AR" sz="2000" b="1" i="1" u="sng" dirty="0">
                <a:solidFill>
                  <a:schemeClr val="tx2"/>
                </a:solidFill>
              </a:rPr>
              <a:t>Otra documentación para conservar el formato de archivo</a:t>
            </a:r>
            <a:endParaRPr lang="es-AR" sz="2000" dirty="0">
              <a:solidFill>
                <a:schemeClr val="accent1">
                  <a:lumMod val="75000"/>
                </a:schemeClr>
              </a:solidFill>
            </a:endParaRPr>
          </a:p>
          <a:p>
            <a:pPr lvl="1" fontAlgn="base">
              <a:spcAft>
                <a:spcPct val="0"/>
              </a:spcAft>
              <a:buNone/>
            </a:pPr>
            <a:endParaRPr lang="es-AR" sz="2000" dirty="0">
              <a:solidFill>
                <a:schemeClr val="accent1">
                  <a:lumMod val="75000"/>
                </a:schemeClr>
              </a:solidFill>
            </a:endParaRPr>
          </a:p>
          <a:p>
            <a:pPr algn="just"/>
            <a:endParaRPr lang="es-AR" sz="2000" dirty="0">
              <a:solidFill>
                <a:schemeClr val="accent1">
                  <a:lumMod val="75000"/>
                </a:schemeClr>
              </a:solidFill>
            </a:endParaRPr>
          </a:p>
          <a:p>
            <a:pPr algn="just"/>
            <a:endParaRPr lang="es-AR" sz="2000" dirty="0">
              <a:solidFill>
                <a:schemeClr val="accent1">
                  <a:lumMod val="75000"/>
                </a:schemeClr>
              </a:solidFill>
            </a:endParaRPr>
          </a:p>
          <a:p>
            <a:pPr algn="just"/>
            <a:endParaRPr lang="es-AR" sz="2000" dirty="0">
              <a:solidFill>
                <a:schemeClr val="accent1">
                  <a:lumMod val="75000"/>
                </a:schemeClr>
              </a:solidFill>
            </a:endParaRPr>
          </a:p>
        </p:txBody>
      </p:sp>
    </p:spTree>
    <p:extLst>
      <p:ext uri="{BB962C8B-B14F-4D97-AF65-F5344CB8AC3E}">
        <p14:creationId xmlns:p14="http://schemas.microsoft.com/office/powerpoint/2010/main" val="571445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603376"/>
            <a:ext cx="9906000" cy="530225"/>
          </a:xfrm>
          <a:prstGeom prst="rect">
            <a:avLst/>
          </a:prstGeom>
        </p:spPr>
        <p:txBody>
          <a:bodyPr>
            <a:normAutofit fontScale="90000"/>
          </a:bodyPr>
          <a:lstStyle/>
          <a:p>
            <a:r>
              <a:rPr lang="es-AR" sz="4000" b="1" dirty="0">
                <a:solidFill>
                  <a:schemeClr val="accent6">
                    <a:lumMod val="75000"/>
                  </a:schemeClr>
                </a:solidFill>
              </a:rPr>
              <a:t>Presentación sin GDE</a:t>
            </a:r>
          </a:p>
        </p:txBody>
      </p:sp>
      <p:sp>
        <p:nvSpPr>
          <p:cNvPr id="3" name="2 Marcador de contenido"/>
          <p:cNvSpPr>
            <a:spLocks noGrp="1"/>
          </p:cNvSpPr>
          <p:nvPr>
            <p:ph idx="4294967295"/>
          </p:nvPr>
        </p:nvSpPr>
        <p:spPr>
          <a:xfrm>
            <a:off x="488504" y="2492896"/>
            <a:ext cx="9144000" cy="3442146"/>
          </a:xfrm>
          <a:prstGeom prst="rect">
            <a:avLst/>
          </a:prstGeom>
        </p:spPr>
        <p:txBody>
          <a:bodyPr>
            <a:noAutofit/>
          </a:bodyPr>
          <a:lstStyle/>
          <a:p>
            <a:r>
              <a:rPr lang="es-AR" sz="2000" dirty="0">
                <a:solidFill>
                  <a:schemeClr val="accent1">
                    <a:lumMod val="75000"/>
                  </a:schemeClr>
                </a:solidFill>
              </a:rPr>
              <a:t>Al confirmar la solicitud se caratula un expediente que será enviado a la Mesa de Entradas del Ministerio de Economía</a:t>
            </a:r>
          </a:p>
          <a:p>
            <a:r>
              <a:rPr lang="es-AR" sz="2000" dirty="0">
                <a:solidFill>
                  <a:schemeClr val="accent1">
                    <a:lumMod val="75000"/>
                  </a:schemeClr>
                </a:solidFill>
              </a:rPr>
              <a:t>La Mesa caratulará el expediente y le cambiará el tipo de trámite por el </a:t>
            </a:r>
            <a:r>
              <a:rPr lang="es-AR" sz="2000" b="1" dirty="0">
                <a:solidFill>
                  <a:schemeClr val="accent1">
                    <a:lumMod val="75000"/>
                  </a:schemeClr>
                </a:solidFill>
              </a:rPr>
              <a:t>GENE00188 Presentación de Cierre de Cuenta Anual</a:t>
            </a:r>
          </a:p>
          <a:p>
            <a:r>
              <a:rPr lang="es-AR" sz="2000" dirty="0">
                <a:solidFill>
                  <a:schemeClr val="accent1">
                    <a:lumMod val="75000"/>
                  </a:schemeClr>
                </a:solidFill>
              </a:rPr>
              <a:t>La Mesa notificará a quien realizó la presentación por TAD el nuevo número de expediente y enviará instrucciones para efectuar el seguimiento por la web.</a:t>
            </a:r>
          </a:p>
          <a:p>
            <a:r>
              <a:rPr lang="es-AR" sz="2000" dirty="0">
                <a:solidFill>
                  <a:schemeClr val="accent1">
                    <a:lumMod val="75000"/>
                  </a:schemeClr>
                </a:solidFill>
              </a:rPr>
              <a:t>La Mesa enviará el expediente a la Mesa de Entradas de la CGN quien distribuirá a las direcciones de acuerdo al tema.</a:t>
            </a:r>
            <a:br>
              <a:rPr lang="es-AR" sz="2000" dirty="0">
                <a:latin typeface="Arial" pitchFamily="34" charset="0"/>
                <a:ea typeface="Calibri" pitchFamily="34" charset="0"/>
                <a:cs typeface="Arial" pitchFamily="34" charset="0"/>
              </a:rPr>
            </a:br>
            <a:endParaRPr lang="es-AR" sz="2000" dirty="0">
              <a:solidFill>
                <a:schemeClr val="accent1">
                  <a:lumMod val="75000"/>
                </a:schemeClr>
              </a:solidFill>
            </a:endParaRPr>
          </a:p>
          <a:p>
            <a:pPr algn="just"/>
            <a:endParaRPr lang="es-AR" sz="2000" dirty="0">
              <a:solidFill>
                <a:schemeClr val="accent1">
                  <a:lumMod val="75000"/>
                </a:schemeClr>
              </a:solidFill>
            </a:endParaRPr>
          </a:p>
          <a:p>
            <a:pPr algn="just"/>
            <a:endParaRPr lang="es-AR" sz="2000" dirty="0">
              <a:solidFill>
                <a:schemeClr val="accent1">
                  <a:lumMod val="75000"/>
                </a:schemeClr>
              </a:solidFill>
            </a:endParaRPr>
          </a:p>
          <a:p>
            <a:pPr algn="just"/>
            <a:endParaRPr lang="es-AR" sz="2000" dirty="0">
              <a:solidFill>
                <a:schemeClr val="accent1">
                  <a:lumMod val="75000"/>
                </a:schemeClr>
              </a:solidFill>
            </a:endParaRPr>
          </a:p>
          <a:p>
            <a:pPr algn="just"/>
            <a:endParaRPr lang="es-AR" sz="2000" dirty="0">
              <a:solidFill>
                <a:schemeClr val="accent1">
                  <a:lumMod val="75000"/>
                </a:schemeClr>
              </a:solidFill>
            </a:endParaRPr>
          </a:p>
        </p:txBody>
      </p:sp>
    </p:spTree>
    <p:extLst>
      <p:ext uri="{BB962C8B-B14F-4D97-AF65-F5344CB8AC3E}">
        <p14:creationId xmlns:p14="http://schemas.microsoft.com/office/powerpoint/2010/main" val="571445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628775"/>
            <a:ext cx="9905999" cy="530225"/>
          </a:xfrm>
          <a:prstGeom prst="rect">
            <a:avLst/>
          </a:prstGeom>
        </p:spPr>
        <p:txBody>
          <a:bodyPr>
            <a:normAutofit fontScale="90000"/>
          </a:bodyPr>
          <a:lstStyle/>
          <a:p>
            <a:r>
              <a:rPr lang="es-AR" sz="4000" b="1" dirty="0">
                <a:solidFill>
                  <a:schemeClr val="accent6">
                    <a:lumMod val="75000"/>
                  </a:schemeClr>
                </a:solidFill>
              </a:rPr>
              <a:t>Presentación sin GDE</a:t>
            </a:r>
          </a:p>
        </p:txBody>
      </p:sp>
      <p:sp>
        <p:nvSpPr>
          <p:cNvPr id="3" name="2 Marcador de contenido"/>
          <p:cNvSpPr>
            <a:spLocks noGrp="1"/>
          </p:cNvSpPr>
          <p:nvPr>
            <p:ph idx="4294967295"/>
          </p:nvPr>
        </p:nvSpPr>
        <p:spPr>
          <a:xfrm>
            <a:off x="632520" y="2492896"/>
            <a:ext cx="8429625" cy="2936875"/>
          </a:xfrm>
          <a:prstGeom prst="rect">
            <a:avLst/>
          </a:prstGeom>
        </p:spPr>
        <p:txBody>
          <a:bodyPr>
            <a:noAutofit/>
          </a:bodyPr>
          <a:lstStyle/>
          <a:p>
            <a:pPr marL="0" indent="0" algn="just">
              <a:buNone/>
            </a:pPr>
            <a:r>
              <a:rPr lang="es-AR" sz="2000" b="1" dirty="0">
                <a:solidFill>
                  <a:schemeClr val="accent1">
                    <a:lumMod val="75000"/>
                  </a:schemeClr>
                </a:solidFill>
              </a:rPr>
              <a:t>Cierre Incompleto</a:t>
            </a:r>
            <a:r>
              <a:rPr lang="es-AR" sz="2000" dirty="0">
                <a:solidFill>
                  <a:schemeClr val="accent1">
                    <a:lumMod val="75000"/>
                  </a:schemeClr>
                </a:solidFill>
              </a:rPr>
              <a:t>:  se elaborará Nota en GDE con lo faltante y se remitirá al correo NOTIF del organismo. Se vincula al EE.</a:t>
            </a:r>
          </a:p>
          <a:p>
            <a:pPr algn="just"/>
            <a:r>
              <a:rPr lang="es-AR" sz="2000" dirty="0">
                <a:solidFill>
                  <a:schemeClr val="accent1">
                    <a:lumMod val="75000"/>
                  </a:schemeClr>
                </a:solidFill>
              </a:rPr>
              <a:t>Para completar la información faltante, el SAF realizará una nueva presentación en Tramites a Distancia (TAD), aclarando en el campo Observaciones que se trata de una Presentación Complementaria a la efectuada por el expediente original.</a:t>
            </a:r>
          </a:p>
          <a:p>
            <a:r>
              <a:rPr lang="es-AR" sz="2000" dirty="0">
                <a:solidFill>
                  <a:schemeClr val="accent1">
                    <a:lumMod val="75000"/>
                  </a:schemeClr>
                </a:solidFill>
              </a:rPr>
              <a:t>La Mesa caratulará el expediente y le cambiará el tipo de trámite por el </a:t>
            </a:r>
            <a:r>
              <a:rPr lang="es-AR" sz="2000" b="1" dirty="0">
                <a:solidFill>
                  <a:schemeClr val="accent1">
                    <a:lumMod val="75000"/>
                  </a:schemeClr>
                </a:solidFill>
              </a:rPr>
              <a:t>GENE00188 Presentación de Cierre de Cuenta Anual</a:t>
            </a:r>
          </a:p>
          <a:p>
            <a:pPr marL="0" indent="0" algn="just">
              <a:buNone/>
            </a:pPr>
            <a:endParaRPr lang="es-AR" sz="2000" b="1" dirty="0">
              <a:solidFill>
                <a:schemeClr val="accent1">
                  <a:lumMod val="75000"/>
                </a:schemeClr>
              </a:solidFill>
            </a:endParaRPr>
          </a:p>
        </p:txBody>
      </p:sp>
    </p:spTree>
    <p:extLst>
      <p:ext uri="{BB962C8B-B14F-4D97-AF65-F5344CB8AC3E}">
        <p14:creationId xmlns:p14="http://schemas.microsoft.com/office/powerpoint/2010/main" val="2508536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AA6432-F7F0-BC53-7FFD-18EE2AC38CFC}"/>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7CD33CBF-8BE3-9842-F17B-FCE9DA47466E}"/>
              </a:ext>
            </a:extLst>
          </p:cNvPr>
          <p:cNvSpPr>
            <a:spLocks noGrp="1"/>
          </p:cNvSpPr>
          <p:nvPr>
            <p:ph type="title" idx="4294967295"/>
          </p:nvPr>
        </p:nvSpPr>
        <p:spPr>
          <a:xfrm>
            <a:off x="0" y="1628775"/>
            <a:ext cx="9906000" cy="530225"/>
          </a:xfrm>
          <a:prstGeom prst="rect">
            <a:avLst/>
          </a:prstGeom>
        </p:spPr>
        <p:txBody>
          <a:bodyPr>
            <a:normAutofit fontScale="90000"/>
          </a:bodyPr>
          <a:lstStyle/>
          <a:p>
            <a:r>
              <a:rPr lang="es-AR" sz="4000" b="1" dirty="0">
                <a:solidFill>
                  <a:schemeClr val="accent6">
                    <a:lumMod val="75000"/>
                  </a:schemeClr>
                </a:solidFill>
              </a:rPr>
              <a:t>Presentación sin GDE</a:t>
            </a:r>
          </a:p>
        </p:txBody>
      </p:sp>
      <p:sp>
        <p:nvSpPr>
          <p:cNvPr id="3" name="2 Marcador de contenido">
            <a:extLst>
              <a:ext uri="{FF2B5EF4-FFF2-40B4-BE49-F238E27FC236}">
                <a16:creationId xmlns:a16="http://schemas.microsoft.com/office/drawing/2014/main" id="{2282B4CD-7110-1610-BD2B-3CDDC616871D}"/>
              </a:ext>
            </a:extLst>
          </p:cNvPr>
          <p:cNvSpPr>
            <a:spLocks noGrp="1"/>
          </p:cNvSpPr>
          <p:nvPr>
            <p:ph idx="4294967295"/>
          </p:nvPr>
        </p:nvSpPr>
        <p:spPr>
          <a:xfrm>
            <a:off x="738187" y="2348880"/>
            <a:ext cx="8429625" cy="3225800"/>
          </a:xfrm>
          <a:prstGeom prst="rect">
            <a:avLst/>
          </a:prstGeom>
        </p:spPr>
        <p:txBody>
          <a:bodyPr>
            <a:noAutofit/>
          </a:bodyPr>
          <a:lstStyle/>
          <a:p>
            <a:pPr marL="0" indent="0" algn="just">
              <a:buNone/>
            </a:pPr>
            <a:r>
              <a:rPr lang="es-AR" sz="2000" b="1" dirty="0">
                <a:solidFill>
                  <a:schemeClr val="accent1">
                    <a:lumMod val="75000"/>
                  </a:schemeClr>
                </a:solidFill>
              </a:rPr>
              <a:t>Cierre Incompleto (continuación)</a:t>
            </a:r>
            <a:r>
              <a:rPr lang="es-AR" sz="2000" dirty="0">
                <a:solidFill>
                  <a:schemeClr val="accent1">
                    <a:lumMod val="75000"/>
                  </a:schemeClr>
                </a:solidFill>
              </a:rPr>
              <a:t>:  </a:t>
            </a:r>
          </a:p>
          <a:p>
            <a:pPr algn="just"/>
            <a:r>
              <a:rPr lang="es-AR" sz="2000" dirty="0">
                <a:solidFill>
                  <a:schemeClr val="accent1">
                    <a:lumMod val="75000"/>
                  </a:schemeClr>
                </a:solidFill>
              </a:rPr>
              <a:t>Una vez recibido el nuevo expediente en el buzón grupal de DAIF, se vinculará el documento GEDO generado por TAD allí contenido al expediente original, dejando constancia expresa de dicha vinculación.</a:t>
            </a:r>
          </a:p>
          <a:p>
            <a:pPr algn="just"/>
            <a:r>
              <a:rPr lang="es-AR" sz="2000" dirty="0">
                <a:solidFill>
                  <a:schemeClr val="accent1">
                    <a:lumMod val="75000"/>
                  </a:schemeClr>
                </a:solidFill>
              </a:rPr>
              <a:t>Se dará por recibida la presentación consignando como fecha de cumplimiento la fecha en que el SAF completó la información faltante.</a:t>
            </a:r>
            <a:endParaRPr lang="en-US" sz="2000" dirty="0">
              <a:solidFill>
                <a:schemeClr val="accent1">
                  <a:lumMod val="75000"/>
                </a:schemeClr>
              </a:solidFill>
            </a:endParaRPr>
          </a:p>
        </p:txBody>
      </p:sp>
    </p:spTree>
    <p:extLst>
      <p:ext uri="{BB962C8B-B14F-4D97-AF65-F5344CB8AC3E}">
        <p14:creationId xmlns:p14="http://schemas.microsoft.com/office/powerpoint/2010/main" val="19854604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628775"/>
            <a:ext cx="9905999" cy="530225"/>
          </a:xfrm>
          <a:prstGeom prst="rect">
            <a:avLst/>
          </a:prstGeom>
        </p:spPr>
        <p:txBody>
          <a:bodyPr>
            <a:normAutofit fontScale="90000"/>
          </a:bodyPr>
          <a:lstStyle/>
          <a:p>
            <a:r>
              <a:rPr lang="es-AR" sz="4000" b="1" dirty="0">
                <a:solidFill>
                  <a:schemeClr val="accent6">
                    <a:lumMod val="75000"/>
                  </a:schemeClr>
                </a:solidFill>
              </a:rPr>
              <a:t>Presentación sin GDE</a:t>
            </a:r>
          </a:p>
        </p:txBody>
      </p:sp>
      <p:sp>
        <p:nvSpPr>
          <p:cNvPr id="3" name="2 Marcador de contenido"/>
          <p:cNvSpPr>
            <a:spLocks noGrp="1"/>
          </p:cNvSpPr>
          <p:nvPr>
            <p:ph idx="4294967295"/>
          </p:nvPr>
        </p:nvSpPr>
        <p:spPr>
          <a:xfrm>
            <a:off x="738186" y="2420888"/>
            <a:ext cx="8429625" cy="3586163"/>
          </a:xfrm>
          <a:prstGeom prst="rect">
            <a:avLst/>
          </a:prstGeom>
        </p:spPr>
        <p:txBody>
          <a:bodyPr>
            <a:noAutofit/>
          </a:bodyPr>
          <a:lstStyle/>
          <a:p>
            <a:pPr marL="0" indent="0" algn="just">
              <a:buNone/>
            </a:pPr>
            <a:r>
              <a:rPr lang="es-AR" sz="2000" b="1" dirty="0">
                <a:solidFill>
                  <a:schemeClr val="accent1">
                    <a:lumMod val="75000"/>
                  </a:schemeClr>
                </a:solidFill>
              </a:rPr>
              <a:t>Observaciones tras el análisis</a:t>
            </a:r>
            <a:r>
              <a:rPr lang="es-AR" sz="2000" dirty="0">
                <a:solidFill>
                  <a:schemeClr val="accent1">
                    <a:lumMod val="75000"/>
                  </a:schemeClr>
                </a:solidFill>
              </a:rPr>
              <a:t>: Se hará Nota Externa en GDE, se enviará pdf de la NOTA al mail NOTIF del SAF.  Se vinculará al EE.</a:t>
            </a:r>
          </a:p>
          <a:p>
            <a:pPr marL="342896" lvl="1" indent="-342896" algn="just">
              <a:buFont typeface="Arial" panose="020B0604020202020204" pitchFamily="34" charset="0"/>
              <a:buChar char="•"/>
            </a:pPr>
            <a:r>
              <a:rPr lang="es-AR" sz="2000" dirty="0">
                <a:solidFill>
                  <a:schemeClr val="accent1">
                    <a:lumMod val="75000"/>
                  </a:schemeClr>
                </a:solidFill>
              </a:rPr>
              <a:t>Las respuestas a las observaciones incluyan o no modificaciones de cuadros, deberán ser remitidas mediante TAD, aclarando en Observaciones el contenido de la presentación.  El expediente así generado seguirá el circuito anteriormente descripto</a:t>
            </a:r>
            <a:endParaRPr lang="en-US" sz="2000" dirty="0"/>
          </a:p>
          <a:p>
            <a:pPr algn="just"/>
            <a:r>
              <a:rPr lang="es-AR" sz="2000" dirty="0">
                <a:solidFill>
                  <a:schemeClr val="accent1">
                    <a:lumMod val="75000"/>
                  </a:schemeClr>
                </a:solidFill>
              </a:rPr>
              <a:t>Una vez recibido el nuevo expediente en el buzón grupal de DAIF, se vinculará el documento GEDO generado por TAD allí contenido al expediente original, dejando constancia expresa de dicha vinculación.</a:t>
            </a:r>
          </a:p>
          <a:p>
            <a:pPr>
              <a:buNone/>
            </a:pPr>
            <a:endParaRPr lang="en-US" sz="2000" dirty="0"/>
          </a:p>
        </p:txBody>
      </p:sp>
    </p:spTree>
    <p:extLst>
      <p:ext uri="{BB962C8B-B14F-4D97-AF65-F5344CB8AC3E}">
        <p14:creationId xmlns:p14="http://schemas.microsoft.com/office/powerpoint/2010/main" val="25085367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CDEED-BA1D-228A-C20E-283BF079C42E}"/>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5DE677DF-D92D-3282-E493-DA61693DD522}"/>
              </a:ext>
            </a:extLst>
          </p:cNvPr>
          <p:cNvSpPr>
            <a:spLocks noGrp="1"/>
          </p:cNvSpPr>
          <p:nvPr>
            <p:ph type="title" idx="4294967295"/>
          </p:nvPr>
        </p:nvSpPr>
        <p:spPr>
          <a:xfrm>
            <a:off x="0" y="1628775"/>
            <a:ext cx="9905999" cy="530225"/>
          </a:xfrm>
          <a:prstGeom prst="rect">
            <a:avLst/>
          </a:prstGeom>
        </p:spPr>
        <p:txBody>
          <a:bodyPr>
            <a:normAutofit fontScale="90000"/>
          </a:bodyPr>
          <a:lstStyle/>
          <a:p>
            <a:r>
              <a:rPr lang="es-AR" sz="4000" b="1" dirty="0">
                <a:solidFill>
                  <a:schemeClr val="accent6">
                    <a:lumMod val="75000"/>
                  </a:schemeClr>
                </a:solidFill>
              </a:rPr>
              <a:t>Presentación sin GDE</a:t>
            </a:r>
          </a:p>
        </p:txBody>
      </p:sp>
      <p:sp>
        <p:nvSpPr>
          <p:cNvPr id="3" name="2 Marcador de contenido">
            <a:extLst>
              <a:ext uri="{FF2B5EF4-FFF2-40B4-BE49-F238E27FC236}">
                <a16:creationId xmlns:a16="http://schemas.microsoft.com/office/drawing/2014/main" id="{101BF0B4-24F2-B3DA-2485-C8E692716CBB}"/>
              </a:ext>
            </a:extLst>
          </p:cNvPr>
          <p:cNvSpPr>
            <a:spLocks noGrp="1"/>
          </p:cNvSpPr>
          <p:nvPr>
            <p:ph idx="4294967295"/>
          </p:nvPr>
        </p:nvSpPr>
        <p:spPr>
          <a:xfrm>
            <a:off x="738186" y="2420888"/>
            <a:ext cx="8429625" cy="3586163"/>
          </a:xfrm>
          <a:prstGeom prst="rect">
            <a:avLst/>
          </a:prstGeom>
        </p:spPr>
        <p:txBody>
          <a:bodyPr>
            <a:noAutofit/>
          </a:bodyPr>
          <a:lstStyle/>
          <a:p>
            <a:pPr marL="0" indent="0" algn="ctr">
              <a:buNone/>
            </a:pPr>
            <a:r>
              <a:rPr lang="es-AR" sz="2400" b="1" dirty="0">
                <a:solidFill>
                  <a:schemeClr val="accent6"/>
                </a:solidFill>
              </a:rPr>
              <a:t>CUADRO 15 Inventario de Inversiones Financieras </a:t>
            </a:r>
          </a:p>
          <a:p>
            <a:pPr marL="0" indent="0" algn="ctr">
              <a:buNone/>
            </a:pPr>
            <a:r>
              <a:rPr lang="es-AR" sz="2400" b="1" dirty="0">
                <a:solidFill>
                  <a:schemeClr val="accent6"/>
                </a:solidFill>
              </a:rPr>
              <a:t>(Disp. 8/2022 CGN)</a:t>
            </a:r>
          </a:p>
          <a:p>
            <a:pPr marL="0" indent="0" algn="ctr">
              <a:buNone/>
            </a:pPr>
            <a:endParaRPr lang="es-AR" sz="2400" b="1" dirty="0">
              <a:solidFill>
                <a:schemeClr val="accent6"/>
              </a:solidFill>
            </a:endParaRPr>
          </a:p>
          <a:p>
            <a:pPr marL="300856" lvl="1" indent="0" algn="ctr">
              <a:buNone/>
            </a:pPr>
            <a:r>
              <a:rPr lang="es-ES" sz="2000" dirty="0">
                <a:solidFill>
                  <a:schemeClr val="accent1">
                    <a:lumMod val="75000"/>
                  </a:schemeClr>
                </a:solidFill>
              </a:rPr>
              <a:t>Se envía desde una casilla institucional adjunto al correo electrónico</a:t>
            </a:r>
          </a:p>
          <a:p>
            <a:pPr marL="300856" lvl="1" indent="0" algn="ctr">
              <a:buNone/>
            </a:pPr>
            <a:r>
              <a:rPr lang="es-ES" sz="2000" dirty="0">
                <a:solidFill>
                  <a:schemeClr val="accent1">
                    <a:lumMod val="75000"/>
                  </a:schemeClr>
                </a:solidFill>
              </a:rPr>
              <a:t>inversionesfinancieras@mecon.gov.ar</a:t>
            </a:r>
            <a:endParaRPr lang="en-US" sz="2000" dirty="0"/>
          </a:p>
        </p:txBody>
      </p:sp>
    </p:spTree>
    <p:extLst>
      <p:ext uri="{BB962C8B-B14F-4D97-AF65-F5344CB8AC3E}">
        <p14:creationId xmlns:p14="http://schemas.microsoft.com/office/powerpoint/2010/main" val="814633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F1C72-8812-EBB5-F8E0-11B75E1F04EC}"/>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9944B350-5773-1559-4B4F-BAB1DDD8D238}"/>
              </a:ext>
            </a:extLst>
          </p:cNvPr>
          <p:cNvSpPr>
            <a:spLocks noGrp="1"/>
          </p:cNvSpPr>
          <p:nvPr>
            <p:ph type="title" idx="4294967295"/>
          </p:nvPr>
        </p:nvSpPr>
        <p:spPr>
          <a:xfrm>
            <a:off x="1" y="1484784"/>
            <a:ext cx="9905999" cy="530225"/>
          </a:xfrm>
          <a:prstGeom prst="rect">
            <a:avLst/>
          </a:prstGeom>
        </p:spPr>
        <p:txBody>
          <a:bodyPr>
            <a:normAutofit fontScale="90000"/>
          </a:bodyPr>
          <a:lstStyle/>
          <a:p>
            <a:r>
              <a:rPr lang="es-ES" sz="4000" b="1" dirty="0">
                <a:solidFill>
                  <a:schemeClr val="accent4"/>
                </a:solidFill>
              </a:rPr>
              <a:t>Otras consideraciones</a:t>
            </a:r>
            <a:endParaRPr lang="es-AR" sz="4000" b="1" dirty="0">
              <a:solidFill>
                <a:schemeClr val="accent4"/>
              </a:solidFill>
            </a:endParaRPr>
          </a:p>
        </p:txBody>
      </p:sp>
      <p:sp>
        <p:nvSpPr>
          <p:cNvPr id="3" name="2 Marcador de contenido">
            <a:extLst>
              <a:ext uri="{FF2B5EF4-FFF2-40B4-BE49-F238E27FC236}">
                <a16:creationId xmlns:a16="http://schemas.microsoft.com/office/drawing/2014/main" id="{BBC50EE5-15B0-57AD-FA0F-6B2D98A8D2BA}"/>
              </a:ext>
            </a:extLst>
          </p:cNvPr>
          <p:cNvSpPr>
            <a:spLocks noGrp="1"/>
          </p:cNvSpPr>
          <p:nvPr>
            <p:ph idx="4294967295"/>
          </p:nvPr>
        </p:nvSpPr>
        <p:spPr>
          <a:xfrm>
            <a:off x="738186" y="2420888"/>
            <a:ext cx="8429625" cy="3586163"/>
          </a:xfrm>
          <a:prstGeom prst="rect">
            <a:avLst/>
          </a:prstGeom>
        </p:spPr>
        <p:txBody>
          <a:bodyPr>
            <a:noAutofit/>
          </a:bodyPr>
          <a:lstStyle/>
          <a:p>
            <a:pPr algn="ctr">
              <a:buNone/>
            </a:pPr>
            <a:r>
              <a:rPr lang="es-AR" sz="2800" b="1" dirty="0">
                <a:solidFill>
                  <a:schemeClr val="accent1">
                    <a:lumMod val="75000"/>
                  </a:schemeClr>
                </a:solidFill>
              </a:rPr>
              <a:t>Remanentes</a:t>
            </a:r>
          </a:p>
          <a:p>
            <a:pPr>
              <a:buNone/>
            </a:pPr>
            <a:endParaRPr lang="en-US" sz="2000" b="1" dirty="0">
              <a:solidFill>
                <a:schemeClr val="accent1">
                  <a:lumMod val="75000"/>
                </a:schemeClr>
              </a:solidFill>
            </a:endParaRPr>
          </a:p>
          <a:p>
            <a:pPr>
              <a:buNone/>
            </a:pPr>
            <a:r>
              <a:rPr lang="es-AR" sz="2000" b="1" dirty="0">
                <a:solidFill>
                  <a:schemeClr val="accent1">
                    <a:lumMod val="75000"/>
                  </a:schemeClr>
                </a:solidFill>
              </a:rPr>
              <a:t>Fechas</a:t>
            </a:r>
            <a:r>
              <a:rPr lang="en-US" sz="2000" b="1" dirty="0">
                <a:solidFill>
                  <a:schemeClr val="accent1">
                    <a:lumMod val="75000"/>
                  </a:schemeClr>
                </a:solidFill>
              </a:rPr>
              <a:t> </a:t>
            </a:r>
            <a:r>
              <a:rPr lang="es-AR" sz="2000" b="1" dirty="0">
                <a:solidFill>
                  <a:schemeClr val="accent1">
                    <a:lumMod val="75000"/>
                  </a:schemeClr>
                </a:solidFill>
              </a:rPr>
              <a:t>tentativas</a:t>
            </a:r>
          </a:p>
          <a:p>
            <a:r>
              <a:rPr lang="en-US" sz="2000" dirty="0">
                <a:solidFill>
                  <a:schemeClr val="accent1">
                    <a:lumMod val="75000"/>
                  </a:schemeClr>
                </a:solidFill>
              </a:rPr>
              <a:t>Notas previas al </a:t>
            </a:r>
            <a:r>
              <a:rPr lang="es-AR" sz="2000" dirty="0">
                <a:solidFill>
                  <a:schemeClr val="accent1">
                    <a:lumMod val="75000"/>
                  </a:schemeClr>
                </a:solidFill>
              </a:rPr>
              <a:t>cálculo</a:t>
            </a:r>
            <a:r>
              <a:rPr lang="en-US" sz="2000" dirty="0">
                <a:solidFill>
                  <a:schemeClr val="accent1">
                    <a:lumMod val="75000"/>
                  </a:schemeClr>
                </a:solidFill>
              </a:rPr>
              <a:t>:  </a:t>
            </a:r>
            <a:r>
              <a:rPr lang="es-AR" sz="2000" dirty="0">
                <a:solidFill>
                  <a:schemeClr val="accent1">
                    <a:lumMod val="75000"/>
                  </a:schemeClr>
                </a:solidFill>
              </a:rPr>
              <a:t>mediados</a:t>
            </a:r>
            <a:r>
              <a:rPr lang="en-US" sz="2000" dirty="0">
                <a:solidFill>
                  <a:schemeClr val="accent1">
                    <a:lumMod val="75000"/>
                  </a:schemeClr>
                </a:solidFill>
              </a:rPr>
              <a:t> de </a:t>
            </a:r>
            <a:r>
              <a:rPr lang="es-AR" sz="2000" dirty="0">
                <a:solidFill>
                  <a:schemeClr val="accent1">
                    <a:lumMod val="75000"/>
                  </a:schemeClr>
                </a:solidFill>
              </a:rPr>
              <a:t>enero</a:t>
            </a:r>
            <a:r>
              <a:rPr lang="en-US" sz="2000" dirty="0">
                <a:solidFill>
                  <a:schemeClr val="accent1">
                    <a:lumMod val="75000"/>
                  </a:schemeClr>
                </a:solidFill>
              </a:rPr>
              <a:t> 2025</a:t>
            </a:r>
          </a:p>
          <a:p>
            <a:r>
              <a:rPr lang="es-AR" sz="2000" dirty="0">
                <a:solidFill>
                  <a:schemeClr val="accent1">
                    <a:lumMod val="75000"/>
                  </a:schemeClr>
                </a:solidFill>
              </a:rPr>
              <a:t>Envío</a:t>
            </a:r>
            <a:r>
              <a:rPr lang="en-US" sz="2000" dirty="0">
                <a:solidFill>
                  <a:schemeClr val="accent1">
                    <a:lumMod val="75000"/>
                  </a:schemeClr>
                </a:solidFill>
              </a:rPr>
              <a:t> </a:t>
            </a:r>
            <a:r>
              <a:rPr lang="es-AR" sz="2000" dirty="0">
                <a:solidFill>
                  <a:schemeClr val="accent1">
                    <a:lumMod val="75000"/>
                  </a:schemeClr>
                </a:solidFill>
              </a:rPr>
              <a:t>Remanente provisorio: fines de marzo / principios de abril 2025</a:t>
            </a:r>
          </a:p>
          <a:p>
            <a:r>
              <a:rPr lang="es-AR" sz="2000" dirty="0">
                <a:solidFill>
                  <a:schemeClr val="accent1">
                    <a:lumMod val="75000"/>
                  </a:schemeClr>
                </a:solidFill>
              </a:rPr>
              <a:t>Respuesta al remanente con certificación UAI: mediados/fines de abril 2025</a:t>
            </a:r>
          </a:p>
        </p:txBody>
      </p:sp>
    </p:spTree>
    <p:extLst>
      <p:ext uri="{BB962C8B-B14F-4D97-AF65-F5344CB8AC3E}">
        <p14:creationId xmlns:p14="http://schemas.microsoft.com/office/powerpoint/2010/main" val="11689653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771AE-1E21-6CA3-2E6C-F636CDF355AC}"/>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DE2A2496-7116-8EDE-5554-AFFAA12514F4}"/>
              </a:ext>
            </a:extLst>
          </p:cNvPr>
          <p:cNvSpPr>
            <a:spLocks noGrp="1"/>
          </p:cNvSpPr>
          <p:nvPr>
            <p:ph type="title" idx="4294967295"/>
          </p:nvPr>
        </p:nvSpPr>
        <p:spPr>
          <a:xfrm>
            <a:off x="0" y="1484784"/>
            <a:ext cx="9905999" cy="530225"/>
          </a:xfrm>
          <a:prstGeom prst="rect">
            <a:avLst/>
          </a:prstGeom>
        </p:spPr>
        <p:txBody>
          <a:bodyPr>
            <a:normAutofit fontScale="90000"/>
          </a:bodyPr>
          <a:lstStyle/>
          <a:p>
            <a:r>
              <a:rPr lang="es-ES" sz="4000" b="1" dirty="0">
                <a:solidFill>
                  <a:schemeClr val="accent4"/>
                </a:solidFill>
              </a:rPr>
              <a:t>Otras consideraciones</a:t>
            </a:r>
            <a:endParaRPr lang="es-AR" sz="4000" b="1" dirty="0">
              <a:solidFill>
                <a:schemeClr val="accent4"/>
              </a:solidFill>
            </a:endParaRPr>
          </a:p>
        </p:txBody>
      </p:sp>
      <p:sp>
        <p:nvSpPr>
          <p:cNvPr id="3" name="2 Marcador de contenido">
            <a:extLst>
              <a:ext uri="{FF2B5EF4-FFF2-40B4-BE49-F238E27FC236}">
                <a16:creationId xmlns:a16="http://schemas.microsoft.com/office/drawing/2014/main" id="{C2822BE3-1ABE-A45C-9832-B29216C7B653}"/>
              </a:ext>
            </a:extLst>
          </p:cNvPr>
          <p:cNvSpPr>
            <a:spLocks noGrp="1"/>
          </p:cNvSpPr>
          <p:nvPr>
            <p:ph idx="4294967295"/>
          </p:nvPr>
        </p:nvSpPr>
        <p:spPr>
          <a:xfrm>
            <a:off x="776536" y="2348880"/>
            <a:ext cx="8429625" cy="3586163"/>
          </a:xfrm>
          <a:prstGeom prst="rect">
            <a:avLst/>
          </a:prstGeom>
        </p:spPr>
        <p:txBody>
          <a:bodyPr>
            <a:noAutofit/>
          </a:bodyPr>
          <a:lstStyle/>
          <a:p>
            <a:pPr algn="ctr">
              <a:buNone/>
            </a:pPr>
            <a:r>
              <a:rPr lang="es-AR" sz="2800" b="1" dirty="0">
                <a:solidFill>
                  <a:schemeClr val="accent1">
                    <a:lumMod val="75000"/>
                  </a:schemeClr>
                </a:solidFill>
              </a:rPr>
              <a:t>Inconsistencias a la ejecución presupuestaria</a:t>
            </a:r>
          </a:p>
          <a:p>
            <a:pPr>
              <a:buNone/>
            </a:pPr>
            <a:endParaRPr lang="es-AR" sz="2000" b="1" dirty="0">
              <a:solidFill>
                <a:schemeClr val="accent1">
                  <a:lumMod val="75000"/>
                </a:schemeClr>
              </a:solidFill>
            </a:endParaRPr>
          </a:p>
          <a:p>
            <a:pPr>
              <a:buNone/>
            </a:pPr>
            <a:r>
              <a:rPr lang="es-AR" sz="2000" b="1" dirty="0">
                <a:solidFill>
                  <a:schemeClr val="accent1">
                    <a:lumMod val="75000"/>
                  </a:schemeClr>
                </a:solidFill>
              </a:rPr>
              <a:t>Fechas tentativas</a:t>
            </a:r>
          </a:p>
          <a:p>
            <a:r>
              <a:rPr lang="es-AR" sz="2000" dirty="0">
                <a:solidFill>
                  <a:schemeClr val="accent1">
                    <a:lumMod val="75000"/>
                  </a:schemeClr>
                </a:solidFill>
              </a:rPr>
              <a:t>Primer envío: 10  al 15 de enero</a:t>
            </a:r>
          </a:p>
          <a:p>
            <a:r>
              <a:rPr lang="es-AR" sz="2000" dirty="0">
                <a:solidFill>
                  <a:schemeClr val="accent1">
                    <a:lumMod val="75000"/>
                  </a:schemeClr>
                </a:solidFill>
              </a:rPr>
              <a:t>Segundo envío: primera semana de febrero</a:t>
            </a:r>
          </a:p>
          <a:p>
            <a:pPr>
              <a:buNone/>
            </a:pPr>
            <a:endParaRPr lang="es-AR" sz="2000" dirty="0">
              <a:solidFill>
                <a:schemeClr val="accent1">
                  <a:lumMod val="75000"/>
                </a:schemeClr>
              </a:solidFill>
            </a:endParaRPr>
          </a:p>
          <a:p>
            <a:pPr>
              <a:buNone/>
            </a:pPr>
            <a:r>
              <a:rPr lang="es-AR" sz="2000" dirty="0">
                <a:solidFill>
                  <a:schemeClr val="accent1">
                    <a:lumMod val="75000"/>
                  </a:schemeClr>
                </a:solidFill>
              </a:rPr>
              <a:t>Habilitación partida 35.1.1 Fuente 22 informarla abierta por préstamo</a:t>
            </a:r>
          </a:p>
          <a:p>
            <a:pPr>
              <a:buNone/>
            </a:pPr>
            <a:endParaRPr lang="es-AR" sz="2000" dirty="0">
              <a:solidFill>
                <a:schemeClr val="accent1">
                  <a:lumMod val="75000"/>
                </a:schemeClr>
              </a:solidFill>
            </a:endParaRPr>
          </a:p>
          <a:p>
            <a:pPr>
              <a:buNone/>
            </a:pPr>
            <a:r>
              <a:rPr lang="es-AR" sz="2000" dirty="0">
                <a:solidFill>
                  <a:schemeClr val="accent1">
                    <a:lumMod val="75000"/>
                  </a:schemeClr>
                </a:solidFill>
              </a:rPr>
              <a:t>Anexo V: aun hay montos a cobrar de figurativas del año 2023</a:t>
            </a:r>
          </a:p>
          <a:p>
            <a:pPr>
              <a:buNone/>
            </a:pPr>
            <a:endParaRPr lang="en-US" sz="2000" dirty="0">
              <a:solidFill>
                <a:schemeClr val="accent1">
                  <a:lumMod val="75000"/>
                </a:schemeClr>
              </a:solidFill>
            </a:endParaRPr>
          </a:p>
        </p:txBody>
      </p:sp>
    </p:spTree>
    <p:extLst>
      <p:ext uri="{BB962C8B-B14F-4D97-AF65-F5344CB8AC3E}">
        <p14:creationId xmlns:p14="http://schemas.microsoft.com/office/powerpoint/2010/main" val="1516523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CEDC64-7D22-8908-8CF5-D85DF72DB294}"/>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9A498429-A6EB-8B4A-6083-41859F3C887F}"/>
              </a:ext>
            </a:extLst>
          </p:cNvPr>
          <p:cNvSpPr>
            <a:spLocks noGrp="1"/>
          </p:cNvSpPr>
          <p:nvPr>
            <p:ph type="title" idx="4294967295"/>
          </p:nvPr>
        </p:nvSpPr>
        <p:spPr>
          <a:xfrm>
            <a:off x="0" y="1556792"/>
            <a:ext cx="9905999" cy="530225"/>
          </a:xfrm>
          <a:prstGeom prst="rect">
            <a:avLst/>
          </a:prstGeom>
        </p:spPr>
        <p:txBody>
          <a:bodyPr>
            <a:normAutofit fontScale="90000"/>
          </a:bodyPr>
          <a:lstStyle/>
          <a:p>
            <a:r>
              <a:rPr lang="es-ES" sz="4000" b="1" dirty="0">
                <a:solidFill>
                  <a:schemeClr val="accent4"/>
                </a:solidFill>
              </a:rPr>
              <a:t>Otras consideraciones</a:t>
            </a:r>
            <a:endParaRPr lang="es-AR" sz="4000" b="1" dirty="0">
              <a:solidFill>
                <a:schemeClr val="accent4"/>
              </a:solidFill>
            </a:endParaRPr>
          </a:p>
        </p:txBody>
      </p:sp>
      <p:sp>
        <p:nvSpPr>
          <p:cNvPr id="3" name="2 Marcador de contenido">
            <a:extLst>
              <a:ext uri="{FF2B5EF4-FFF2-40B4-BE49-F238E27FC236}">
                <a16:creationId xmlns:a16="http://schemas.microsoft.com/office/drawing/2014/main" id="{FBCA4AF5-B9F3-5B07-42F2-5CEC1A58E542}"/>
              </a:ext>
            </a:extLst>
          </p:cNvPr>
          <p:cNvSpPr>
            <a:spLocks noGrp="1"/>
          </p:cNvSpPr>
          <p:nvPr>
            <p:ph idx="4294967295"/>
          </p:nvPr>
        </p:nvSpPr>
        <p:spPr>
          <a:xfrm>
            <a:off x="738186" y="2348880"/>
            <a:ext cx="8429625" cy="3586163"/>
          </a:xfrm>
          <a:prstGeom prst="rect">
            <a:avLst/>
          </a:prstGeom>
        </p:spPr>
        <p:txBody>
          <a:bodyPr>
            <a:noAutofit/>
          </a:bodyPr>
          <a:lstStyle/>
          <a:p>
            <a:pPr algn="ctr">
              <a:buNone/>
            </a:pPr>
            <a:r>
              <a:rPr lang="es-AR" sz="2800" b="1" dirty="0">
                <a:solidFill>
                  <a:schemeClr val="accent1">
                    <a:lumMod val="75000"/>
                  </a:schemeClr>
                </a:solidFill>
              </a:rPr>
              <a:t>Inconsistencias a la ejecución presupuestaria</a:t>
            </a:r>
          </a:p>
          <a:p>
            <a:pPr>
              <a:buNone/>
            </a:pPr>
            <a:endParaRPr lang="es-ES" sz="2000" dirty="0">
              <a:solidFill>
                <a:schemeClr val="accent1">
                  <a:lumMod val="75000"/>
                </a:schemeClr>
              </a:solidFill>
            </a:endParaRPr>
          </a:p>
          <a:p>
            <a:pPr>
              <a:buNone/>
            </a:pPr>
            <a:r>
              <a:rPr lang="es-ES" sz="2000" b="1" dirty="0">
                <a:solidFill>
                  <a:schemeClr val="accent1">
                    <a:lumMod val="75000"/>
                  </a:schemeClr>
                </a:solidFill>
              </a:rPr>
              <a:t>Circuito de Gastos Figurativos aprobado por la Resolución </a:t>
            </a:r>
            <a:r>
              <a:rPr lang="es-ES" sz="2000" b="1" dirty="0" err="1">
                <a:solidFill>
                  <a:schemeClr val="accent1">
                    <a:lumMod val="75000"/>
                  </a:schemeClr>
                </a:solidFill>
              </a:rPr>
              <a:t>N°</a:t>
            </a:r>
            <a:r>
              <a:rPr lang="es-ES" sz="2000" b="1" dirty="0">
                <a:solidFill>
                  <a:schemeClr val="accent1">
                    <a:lumMod val="75000"/>
                  </a:schemeClr>
                </a:solidFill>
              </a:rPr>
              <a:t> 81/12 SH</a:t>
            </a:r>
          </a:p>
          <a:p>
            <a:r>
              <a:rPr lang="es-ES" sz="2000" dirty="0">
                <a:solidFill>
                  <a:schemeClr val="accent1">
                    <a:lumMod val="75000"/>
                  </a:schemeClr>
                </a:solidFill>
              </a:rPr>
              <a:t>Debe registrarse en primer lugar el PRE con el Gasto Figurativo en el SAF Cedente</a:t>
            </a:r>
          </a:p>
          <a:p>
            <a:r>
              <a:rPr lang="es-ES" sz="2000" dirty="0">
                <a:solidFill>
                  <a:schemeClr val="accent1">
                    <a:lumMod val="75000"/>
                  </a:schemeClr>
                </a:solidFill>
              </a:rPr>
              <a:t>Luego se registrarán los gastos correspondientes en el SAF Receptor</a:t>
            </a:r>
          </a:p>
        </p:txBody>
      </p:sp>
    </p:spTree>
    <p:extLst>
      <p:ext uri="{BB962C8B-B14F-4D97-AF65-F5344CB8AC3E}">
        <p14:creationId xmlns:p14="http://schemas.microsoft.com/office/powerpoint/2010/main" val="515690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2F87B-A089-9EF0-FAE5-ADC52F76C102}"/>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DB3F67B2-C570-BBC1-27A4-D5E030EF4643}"/>
              </a:ext>
            </a:extLst>
          </p:cNvPr>
          <p:cNvSpPr>
            <a:spLocks noGrp="1"/>
          </p:cNvSpPr>
          <p:nvPr>
            <p:ph type="title" idx="4294967295"/>
          </p:nvPr>
        </p:nvSpPr>
        <p:spPr>
          <a:xfrm>
            <a:off x="0" y="1556792"/>
            <a:ext cx="9905999" cy="530225"/>
          </a:xfrm>
          <a:prstGeom prst="rect">
            <a:avLst/>
          </a:prstGeom>
        </p:spPr>
        <p:txBody>
          <a:bodyPr>
            <a:normAutofit fontScale="90000"/>
          </a:bodyPr>
          <a:lstStyle/>
          <a:p>
            <a:r>
              <a:rPr lang="es-ES" sz="4000" b="1" dirty="0">
                <a:solidFill>
                  <a:schemeClr val="accent4"/>
                </a:solidFill>
              </a:rPr>
              <a:t>Otras consideraciones</a:t>
            </a:r>
            <a:endParaRPr lang="es-AR" sz="4000" b="1" dirty="0">
              <a:solidFill>
                <a:schemeClr val="accent4"/>
              </a:solidFill>
            </a:endParaRPr>
          </a:p>
        </p:txBody>
      </p:sp>
      <p:sp>
        <p:nvSpPr>
          <p:cNvPr id="3" name="2 Marcador de contenido">
            <a:extLst>
              <a:ext uri="{FF2B5EF4-FFF2-40B4-BE49-F238E27FC236}">
                <a16:creationId xmlns:a16="http://schemas.microsoft.com/office/drawing/2014/main" id="{81192C21-60C1-CD66-82A1-4A6AF744F39F}"/>
              </a:ext>
            </a:extLst>
          </p:cNvPr>
          <p:cNvSpPr>
            <a:spLocks noGrp="1"/>
          </p:cNvSpPr>
          <p:nvPr>
            <p:ph idx="4294967295"/>
          </p:nvPr>
        </p:nvSpPr>
        <p:spPr>
          <a:xfrm>
            <a:off x="848544" y="2564904"/>
            <a:ext cx="8429625" cy="3586163"/>
          </a:xfrm>
          <a:prstGeom prst="rect">
            <a:avLst/>
          </a:prstGeom>
        </p:spPr>
        <p:txBody>
          <a:bodyPr>
            <a:noAutofit/>
          </a:bodyPr>
          <a:lstStyle/>
          <a:p>
            <a:pPr algn="ctr">
              <a:buNone/>
            </a:pPr>
            <a:r>
              <a:rPr lang="es-AR" sz="2800" b="1" dirty="0">
                <a:solidFill>
                  <a:schemeClr val="accent1">
                    <a:lumMod val="75000"/>
                  </a:schemeClr>
                </a:solidFill>
              </a:rPr>
              <a:t>Articulado Presupuesto 2024</a:t>
            </a:r>
          </a:p>
          <a:p>
            <a:pPr algn="ctr">
              <a:buNone/>
            </a:pPr>
            <a:endParaRPr lang="es-AR" sz="2800" b="1" dirty="0">
              <a:solidFill>
                <a:schemeClr val="accent1">
                  <a:lumMod val="75000"/>
                </a:schemeClr>
              </a:solidFill>
            </a:endParaRPr>
          </a:p>
          <a:p>
            <a:pPr>
              <a:buNone/>
            </a:pPr>
            <a:r>
              <a:rPr lang="es-AR" sz="2000" b="1" dirty="0">
                <a:solidFill>
                  <a:schemeClr val="accent1">
                    <a:lumMod val="75000"/>
                  </a:schemeClr>
                </a:solidFill>
              </a:rPr>
              <a:t>Fechas tentativas</a:t>
            </a:r>
          </a:p>
          <a:p>
            <a:r>
              <a:rPr lang="es-AR" sz="2000" dirty="0">
                <a:solidFill>
                  <a:schemeClr val="accent1">
                    <a:lumMod val="75000"/>
                  </a:schemeClr>
                </a:solidFill>
              </a:rPr>
              <a:t>Envío de notas fin de diciembre 2024</a:t>
            </a:r>
          </a:p>
          <a:p>
            <a:r>
              <a:rPr lang="es-AR" sz="2000" dirty="0">
                <a:solidFill>
                  <a:schemeClr val="accent1">
                    <a:lumMod val="75000"/>
                  </a:schemeClr>
                </a:solidFill>
              </a:rPr>
              <a:t>Respuestas fin de enero 2025</a:t>
            </a:r>
          </a:p>
        </p:txBody>
      </p:sp>
    </p:spTree>
    <p:extLst>
      <p:ext uri="{BB962C8B-B14F-4D97-AF65-F5344CB8AC3E}">
        <p14:creationId xmlns:p14="http://schemas.microsoft.com/office/powerpoint/2010/main" val="1815296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a:extLst>
              <a:ext uri="{FF2B5EF4-FFF2-40B4-BE49-F238E27FC236}">
                <a16:creationId xmlns:a16="http://schemas.microsoft.com/office/drawing/2014/main" id="{C43DCC70-E211-A2EC-A6EE-66C5A2D8750E}"/>
              </a:ext>
            </a:extLst>
          </p:cNvPr>
          <p:cNvSpPr txBox="1">
            <a:spLocks/>
          </p:cNvSpPr>
          <p:nvPr/>
        </p:nvSpPr>
        <p:spPr>
          <a:xfrm>
            <a:off x="992560" y="2348880"/>
            <a:ext cx="8229600" cy="692150"/>
          </a:xfrm>
          <a:prstGeom prst="rect">
            <a:avLst/>
          </a:prstGeom>
        </p:spPr>
        <p:txBody>
          <a:bodyPr>
            <a:noAutofit/>
          </a:bodyPr>
          <a:lstStyle>
            <a:lvl1pPr algn="ctr" defTabSz="571478" rtl="0" eaLnBrk="1" latinLnBrk="0" hangingPunct="1">
              <a:spcBef>
                <a:spcPct val="0"/>
              </a:spcBef>
              <a:buNone/>
              <a:defRPr sz="2750" kern="1200">
                <a:solidFill>
                  <a:schemeClr val="tx1"/>
                </a:solidFill>
                <a:latin typeface="+mj-lt"/>
                <a:ea typeface="+mj-ea"/>
                <a:cs typeface="+mj-cs"/>
              </a:defRPr>
            </a:lvl1pPr>
          </a:lstStyle>
          <a:p>
            <a:r>
              <a:rPr lang="es-AR" sz="3200" b="1" dirty="0">
                <a:solidFill>
                  <a:schemeClr val="accent1">
                    <a:lumMod val="75000"/>
                  </a:schemeClr>
                </a:solidFill>
              </a:rPr>
              <a:t>Fecha límite para presentar ante ONP solicitudes de modificaciones presupuestarias y de reprogramaciones de cuotas </a:t>
            </a:r>
            <a:br>
              <a:rPr lang="es-AR" sz="3200" b="1" dirty="0">
                <a:solidFill>
                  <a:schemeClr val="accent1">
                    <a:lumMod val="75000"/>
                  </a:schemeClr>
                </a:solidFill>
              </a:rPr>
            </a:br>
            <a:br>
              <a:rPr lang="es-AR" sz="2800" b="1" dirty="0">
                <a:solidFill>
                  <a:schemeClr val="accent1">
                    <a:lumMod val="75000"/>
                  </a:schemeClr>
                </a:solidFill>
              </a:rPr>
            </a:br>
            <a:r>
              <a:rPr lang="es-AR" sz="4000" b="1" dirty="0">
                <a:solidFill>
                  <a:schemeClr val="accent6">
                    <a:lumMod val="75000"/>
                  </a:schemeClr>
                </a:solidFill>
              </a:rPr>
              <a:t>20-12-2024</a:t>
            </a:r>
            <a:endParaRPr lang="es-AR" sz="2000" b="1" dirty="0">
              <a:solidFill>
                <a:schemeClr val="accent6">
                  <a:lumMod val="75000"/>
                </a:schemeClr>
              </a:solidFill>
            </a:endParaRPr>
          </a:p>
        </p:txBody>
      </p:sp>
    </p:spTree>
    <p:extLst>
      <p:ext uri="{BB962C8B-B14F-4D97-AF65-F5344CB8AC3E}">
        <p14:creationId xmlns:p14="http://schemas.microsoft.com/office/powerpoint/2010/main" val="3211514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031B4-3B6B-9C0E-ABB7-F5A34270D078}"/>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57527CC0-16C1-C5A6-CD10-5F8895C988A9}"/>
              </a:ext>
            </a:extLst>
          </p:cNvPr>
          <p:cNvSpPr>
            <a:spLocks noGrp="1"/>
          </p:cNvSpPr>
          <p:nvPr>
            <p:ph type="title" idx="4294967295"/>
          </p:nvPr>
        </p:nvSpPr>
        <p:spPr>
          <a:xfrm>
            <a:off x="0" y="1556792"/>
            <a:ext cx="9905999" cy="530225"/>
          </a:xfrm>
          <a:prstGeom prst="rect">
            <a:avLst/>
          </a:prstGeom>
        </p:spPr>
        <p:txBody>
          <a:bodyPr>
            <a:normAutofit fontScale="90000"/>
          </a:bodyPr>
          <a:lstStyle/>
          <a:p>
            <a:r>
              <a:rPr lang="es-ES" sz="4000" b="1" dirty="0">
                <a:solidFill>
                  <a:schemeClr val="accent4"/>
                </a:solidFill>
              </a:rPr>
              <a:t>Otras consideraciones</a:t>
            </a:r>
            <a:endParaRPr lang="es-AR" sz="4000" b="1" dirty="0">
              <a:solidFill>
                <a:schemeClr val="accent4"/>
              </a:solidFill>
            </a:endParaRPr>
          </a:p>
        </p:txBody>
      </p:sp>
      <p:sp>
        <p:nvSpPr>
          <p:cNvPr id="3" name="2 Marcador de contenido">
            <a:extLst>
              <a:ext uri="{FF2B5EF4-FFF2-40B4-BE49-F238E27FC236}">
                <a16:creationId xmlns:a16="http://schemas.microsoft.com/office/drawing/2014/main" id="{7A4267EC-197A-C9B5-5293-34BBA701C18B}"/>
              </a:ext>
            </a:extLst>
          </p:cNvPr>
          <p:cNvSpPr>
            <a:spLocks noGrp="1"/>
          </p:cNvSpPr>
          <p:nvPr>
            <p:ph idx="4294967295"/>
          </p:nvPr>
        </p:nvSpPr>
        <p:spPr>
          <a:xfrm>
            <a:off x="776536" y="2348880"/>
            <a:ext cx="8429625" cy="3802062"/>
          </a:xfrm>
          <a:prstGeom prst="rect">
            <a:avLst/>
          </a:prstGeom>
        </p:spPr>
        <p:txBody>
          <a:bodyPr>
            <a:noAutofit/>
          </a:bodyPr>
          <a:lstStyle/>
          <a:p>
            <a:pPr algn="ctr">
              <a:buNone/>
            </a:pPr>
            <a:r>
              <a:rPr lang="es-AR" sz="2800" b="1" dirty="0">
                <a:solidFill>
                  <a:schemeClr val="accent1">
                    <a:lumMod val="75000"/>
                  </a:schemeClr>
                </a:solidFill>
              </a:rPr>
              <a:t>Uepex</a:t>
            </a:r>
          </a:p>
          <a:p>
            <a:pPr>
              <a:buNone/>
            </a:pPr>
            <a:endParaRPr lang="es-AR" sz="1050" b="1" dirty="0">
              <a:solidFill>
                <a:schemeClr val="accent1">
                  <a:lumMod val="75000"/>
                </a:schemeClr>
              </a:solidFill>
            </a:endParaRPr>
          </a:p>
          <a:p>
            <a:pPr marL="0" indent="0" algn="just">
              <a:buNone/>
            </a:pPr>
            <a:r>
              <a:rPr lang="es-AR" sz="1800" b="1" u="sng" dirty="0">
                <a:solidFill>
                  <a:schemeClr val="accent1">
                    <a:lumMod val="75000"/>
                  </a:schemeClr>
                </a:solidFill>
              </a:rPr>
              <a:t>Crédito Vigente en Fuentes 21 y 22 sin ejecución</a:t>
            </a:r>
            <a:r>
              <a:rPr lang="es-AR" sz="1800" dirty="0">
                <a:solidFill>
                  <a:schemeClr val="accent1">
                    <a:lumMod val="75000"/>
                  </a:schemeClr>
                </a:solidFill>
              </a:rPr>
              <a:t>:  el SAF deberá incorporar en una nota aclaratoria especificando las circunstancias por las cuales no se ejecutó el crédito asignado y los motivos por los cuales no se concretó la baja o redireccionamiento del mismo.</a:t>
            </a:r>
          </a:p>
          <a:p>
            <a:pPr marL="0" indent="0">
              <a:buNone/>
            </a:pPr>
            <a:endParaRPr lang="es-AR" sz="1100" dirty="0">
              <a:solidFill>
                <a:schemeClr val="accent1">
                  <a:lumMod val="75000"/>
                </a:schemeClr>
              </a:solidFill>
            </a:endParaRPr>
          </a:p>
          <a:p>
            <a:pPr marL="0" indent="0" algn="just">
              <a:buNone/>
            </a:pPr>
            <a:r>
              <a:rPr lang="es-AR" sz="1800" b="1" u="sng" dirty="0">
                <a:solidFill>
                  <a:schemeClr val="accent1">
                    <a:lumMod val="75000"/>
                  </a:schemeClr>
                </a:solidFill>
              </a:rPr>
              <a:t>Uepex con cambios jurisdiccionales en el ejercicio</a:t>
            </a:r>
            <a:r>
              <a:rPr lang="es-AR" sz="1800" dirty="0">
                <a:solidFill>
                  <a:schemeClr val="accent1">
                    <a:lumMod val="75000"/>
                  </a:schemeClr>
                </a:solidFill>
              </a:rPr>
              <a:t>: se solicita que describan los cambios especificando las normas que determinaron el traslado de un SAF a otro</a:t>
            </a:r>
            <a:r>
              <a:rPr lang="es-ES" sz="1800" dirty="0">
                <a:solidFill>
                  <a:schemeClr val="accent1">
                    <a:lumMod val="75000"/>
                  </a:schemeClr>
                </a:solidFill>
              </a:rPr>
              <a:t>.  Los SAF verifiquen que estén incluidas esas explicaciones en la documentación que les presentan las Uepex.</a:t>
            </a:r>
            <a:endParaRPr lang="es-AR" sz="2000" dirty="0">
              <a:solidFill>
                <a:schemeClr val="accent1">
                  <a:lumMod val="75000"/>
                </a:schemeClr>
              </a:solidFill>
            </a:endParaRPr>
          </a:p>
        </p:txBody>
      </p:sp>
    </p:spTree>
    <p:extLst>
      <p:ext uri="{BB962C8B-B14F-4D97-AF65-F5344CB8AC3E}">
        <p14:creationId xmlns:p14="http://schemas.microsoft.com/office/powerpoint/2010/main" val="10433948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838200" y="1556792"/>
            <a:ext cx="8229600" cy="692150"/>
          </a:xfrm>
          <a:prstGeom prst="rect">
            <a:avLst/>
          </a:prstGeom>
        </p:spPr>
        <p:txBody>
          <a:bodyPr>
            <a:noAutofit/>
          </a:bodyPr>
          <a:lstStyle/>
          <a:p>
            <a:pPr algn="l"/>
            <a:r>
              <a:rPr lang="es-ES" sz="3600" b="1" dirty="0">
                <a:solidFill>
                  <a:schemeClr val="accent1">
                    <a:lumMod val="75000"/>
                  </a:schemeClr>
                </a:solidFill>
              </a:rPr>
              <a:t>¿Consultas?</a:t>
            </a:r>
            <a:br>
              <a:rPr lang="es-ES" sz="2000" b="1" dirty="0">
                <a:solidFill>
                  <a:schemeClr val="accent1">
                    <a:lumMod val="75000"/>
                  </a:schemeClr>
                </a:solidFill>
              </a:rPr>
            </a:br>
            <a:br>
              <a:rPr lang="es-ES" sz="1600" b="1" dirty="0">
                <a:solidFill>
                  <a:schemeClr val="accent1">
                    <a:lumMod val="75000"/>
                  </a:schemeClr>
                </a:solidFill>
              </a:rPr>
            </a:br>
            <a:r>
              <a:rPr lang="es-ES" sz="2400" b="1" dirty="0">
                <a:solidFill>
                  <a:schemeClr val="accent1">
                    <a:lumMod val="75000"/>
                  </a:schemeClr>
                </a:solidFill>
              </a:rPr>
              <a:t>Dirección de Procesamiento Contable </a:t>
            </a:r>
            <a:r>
              <a:rPr lang="es-ES" sz="2400" dirty="0">
                <a:solidFill>
                  <a:schemeClr val="accent1">
                    <a:lumMod val="75000"/>
                  </a:schemeClr>
                </a:solidFill>
              </a:rPr>
              <a:t>4349-6714</a:t>
            </a:r>
            <a:br>
              <a:rPr lang="es-ES" sz="2400" dirty="0">
                <a:solidFill>
                  <a:schemeClr val="accent1">
                    <a:lumMod val="75000"/>
                  </a:schemeClr>
                </a:solidFill>
              </a:rPr>
            </a:br>
            <a:r>
              <a:rPr lang="es-ES" sz="2000" dirty="0">
                <a:solidFill>
                  <a:schemeClr val="accent1">
                    <a:lumMod val="75000"/>
                  </a:schemeClr>
                </a:solidFill>
              </a:rPr>
              <a:t>Cuadros de cierre: Cuadros 1 –a y b, 3, 4, 6, 7, 8, 9, 12, 14 y 15 </a:t>
            </a:r>
            <a:br>
              <a:rPr lang="es-ES" sz="2000" dirty="0">
                <a:solidFill>
                  <a:schemeClr val="accent1">
                    <a:lumMod val="75000"/>
                  </a:schemeClr>
                </a:solidFill>
              </a:rPr>
            </a:br>
            <a:r>
              <a:rPr lang="es-ES" sz="2000" dirty="0">
                <a:solidFill>
                  <a:schemeClr val="accent1">
                    <a:lumMod val="75000"/>
                  </a:schemeClr>
                </a:solidFill>
              </a:rPr>
              <a:t>Consultas sobre Cuadros 4: </a:t>
            </a:r>
            <a:r>
              <a:rPr lang="es-ES" sz="2000" dirty="0">
                <a:solidFill>
                  <a:schemeClr val="accent1">
                    <a:lumMod val="75000"/>
                  </a:schemeClr>
                </a:solidFill>
                <a:hlinkClick r:id="rId3"/>
              </a:rPr>
              <a:t>bienescgn@mecon.gov.ar</a:t>
            </a:r>
            <a:br>
              <a:rPr lang="es-ES" sz="2000" dirty="0">
                <a:solidFill>
                  <a:schemeClr val="accent1">
                    <a:lumMod val="75000"/>
                  </a:schemeClr>
                </a:solidFill>
              </a:rPr>
            </a:br>
            <a:r>
              <a:rPr lang="es-ES" sz="2000" dirty="0">
                <a:solidFill>
                  <a:schemeClr val="accent1">
                    <a:lumMod val="75000"/>
                  </a:schemeClr>
                </a:solidFill>
              </a:rPr>
              <a:t>Consultas sobre Cuadro 15:  </a:t>
            </a:r>
            <a:r>
              <a:rPr lang="es-ES" sz="2000" dirty="0">
                <a:solidFill>
                  <a:schemeClr val="accent1">
                    <a:lumMod val="75000"/>
                  </a:schemeClr>
                </a:solidFill>
                <a:hlinkClick r:id="rId4"/>
              </a:rPr>
              <a:t>InversionesFinancieras@mecon.gov.ar</a:t>
            </a:r>
            <a:br>
              <a:rPr lang="es-ES" sz="2000" dirty="0">
                <a:solidFill>
                  <a:schemeClr val="accent1">
                    <a:lumMod val="75000"/>
                  </a:schemeClr>
                </a:solidFill>
              </a:rPr>
            </a:br>
            <a:r>
              <a:rPr lang="es-ES" sz="2000" dirty="0">
                <a:solidFill>
                  <a:schemeClr val="accent1">
                    <a:lumMod val="75000"/>
                  </a:schemeClr>
                </a:solidFill>
              </a:rPr>
              <a:t>Fecha tope: </a:t>
            </a:r>
            <a:r>
              <a:rPr lang="es-ES" sz="2000" dirty="0">
                <a:solidFill>
                  <a:schemeClr val="accent1">
                    <a:lumMod val="75000"/>
                  </a:schemeClr>
                </a:solidFill>
                <a:hlinkClick r:id="rId5"/>
              </a:rPr>
              <a:t>fecha.tope@mecon.gov.ar</a:t>
            </a:r>
            <a:br>
              <a:rPr lang="es-ES" sz="2000" dirty="0">
                <a:solidFill>
                  <a:schemeClr val="accent1">
                    <a:lumMod val="75000"/>
                  </a:schemeClr>
                </a:solidFill>
              </a:rPr>
            </a:br>
            <a:br>
              <a:rPr lang="es-ES" sz="1600" dirty="0">
                <a:solidFill>
                  <a:schemeClr val="accent1">
                    <a:lumMod val="75000"/>
                  </a:schemeClr>
                </a:solidFill>
              </a:rPr>
            </a:br>
            <a:r>
              <a:rPr lang="es-ES" sz="2400" b="1" dirty="0">
                <a:solidFill>
                  <a:schemeClr val="accent1">
                    <a:lumMod val="75000"/>
                  </a:schemeClr>
                </a:solidFill>
              </a:rPr>
              <a:t>Dirección de Análisis e Información Financiera</a:t>
            </a:r>
            <a:r>
              <a:rPr lang="es-ES" sz="2400" dirty="0">
                <a:solidFill>
                  <a:schemeClr val="accent1">
                    <a:lumMod val="75000"/>
                  </a:schemeClr>
                </a:solidFill>
              </a:rPr>
              <a:t> 4349-6733</a:t>
            </a:r>
            <a:br>
              <a:rPr lang="es-ES" sz="1600" dirty="0">
                <a:solidFill>
                  <a:schemeClr val="accent1">
                    <a:lumMod val="75000"/>
                  </a:schemeClr>
                </a:solidFill>
              </a:rPr>
            </a:br>
            <a:r>
              <a:rPr lang="es-ES" sz="2000" dirty="0">
                <a:solidFill>
                  <a:schemeClr val="accent1">
                    <a:lumMod val="75000"/>
                  </a:schemeClr>
                </a:solidFill>
              </a:rPr>
              <a:t>Cuadros de cierre: Cuadros 1 Anexo c, 2 y 13  </a:t>
            </a:r>
            <a:r>
              <a:rPr lang="es-ES" sz="2000" dirty="0">
                <a:solidFill>
                  <a:schemeClr val="accent1">
                    <a:lumMod val="75000"/>
                  </a:schemeClr>
                </a:solidFill>
                <a:hlinkClick r:id="rId6"/>
              </a:rPr>
              <a:t>cierredaif@mecon.gov.ar</a:t>
            </a:r>
            <a:br>
              <a:rPr lang="es-ES" sz="2000" dirty="0">
                <a:solidFill>
                  <a:schemeClr val="accent1">
                    <a:lumMod val="75000"/>
                  </a:schemeClr>
                </a:solidFill>
              </a:rPr>
            </a:br>
            <a:br>
              <a:rPr lang="es-ES" sz="1600" dirty="0">
                <a:solidFill>
                  <a:schemeClr val="accent1">
                    <a:lumMod val="75000"/>
                  </a:schemeClr>
                </a:solidFill>
              </a:rPr>
            </a:br>
            <a:r>
              <a:rPr lang="es-ES" sz="2400" b="1" dirty="0">
                <a:solidFill>
                  <a:schemeClr val="accent1">
                    <a:lumMod val="75000"/>
                  </a:schemeClr>
                </a:solidFill>
              </a:rPr>
              <a:t>Dirección de Normas y Sistemas</a:t>
            </a:r>
            <a:r>
              <a:rPr lang="es-ES" sz="2400" dirty="0">
                <a:solidFill>
                  <a:schemeClr val="accent1">
                    <a:lumMod val="75000"/>
                  </a:schemeClr>
                </a:solidFill>
              </a:rPr>
              <a:t> 4349-6583</a:t>
            </a:r>
            <a:br>
              <a:rPr lang="es-ES" sz="2400" dirty="0">
                <a:solidFill>
                  <a:schemeClr val="accent1">
                    <a:lumMod val="75000"/>
                  </a:schemeClr>
                </a:solidFill>
              </a:rPr>
            </a:br>
            <a:r>
              <a:rPr lang="es-ES" sz="2000" dirty="0">
                <a:solidFill>
                  <a:schemeClr val="accent1">
                    <a:lumMod val="75000"/>
                  </a:schemeClr>
                </a:solidFill>
              </a:rPr>
              <a:t>Normativa de cierre, juicios y consultas generales </a:t>
            </a:r>
            <a:r>
              <a:rPr lang="es-ES" sz="2000">
                <a:solidFill>
                  <a:schemeClr val="accent1">
                    <a:lumMod val="75000"/>
                  </a:schemeClr>
                </a:solidFill>
                <a:hlinkClick r:id="rId7"/>
              </a:rPr>
              <a:t>notifcgn@mecon.gov.ar</a:t>
            </a:r>
            <a:br>
              <a:rPr lang="es-ES" sz="2000">
                <a:solidFill>
                  <a:schemeClr val="accent1">
                    <a:lumMod val="75000"/>
                  </a:schemeClr>
                </a:solidFill>
              </a:rPr>
            </a:br>
            <a:endParaRPr lang="es-AR" sz="1200" dirty="0">
              <a:solidFill>
                <a:srgbClr val="FF0000"/>
              </a:solidFill>
            </a:endParaRPr>
          </a:p>
        </p:txBody>
      </p:sp>
    </p:spTree>
    <p:extLst>
      <p:ext uri="{BB962C8B-B14F-4D97-AF65-F5344CB8AC3E}">
        <p14:creationId xmlns:p14="http://schemas.microsoft.com/office/powerpoint/2010/main" val="32603561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0" y="2457451"/>
            <a:ext cx="9906000" cy="1101725"/>
          </a:xfrm>
          <a:prstGeom prst="rect">
            <a:avLst/>
          </a:prstGeom>
        </p:spPr>
        <p:txBody>
          <a:bodyPr>
            <a:noAutofit/>
          </a:bodyPr>
          <a:lstStyle/>
          <a:p>
            <a:r>
              <a:rPr lang="es-AR" sz="4000" b="1" dirty="0">
                <a:solidFill>
                  <a:schemeClr val="tx2">
                    <a:lumMod val="75000"/>
                  </a:schemeClr>
                </a:solidFill>
              </a:rPr>
              <a:t>¡Muchas gracias!</a:t>
            </a:r>
            <a:br>
              <a:rPr lang="es-AR" sz="4000" b="1" dirty="0">
                <a:solidFill>
                  <a:schemeClr val="tx2">
                    <a:lumMod val="75000"/>
                  </a:schemeClr>
                </a:solidFill>
              </a:rPr>
            </a:br>
            <a:br>
              <a:rPr lang="es-AR" sz="4000" b="1" dirty="0">
                <a:solidFill>
                  <a:schemeClr val="tx2">
                    <a:lumMod val="75000"/>
                  </a:schemeClr>
                </a:solidFill>
              </a:rPr>
            </a:br>
            <a:endParaRPr lang="es-AR" sz="4000" b="1" dirty="0">
              <a:solidFill>
                <a:schemeClr val="tx2">
                  <a:lumMod val="75000"/>
                </a:schemeClr>
              </a:solidFill>
            </a:endParaRPr>
          </a:p>
        </p:txBody>
      </p:sp>
    </p:spTree>
    <p:extLst>
      <p:ext uri="{BB962C8B-B14F-4D97-AF65-F5344CB8AC3E}">
        <p14:creationId xmlns:p14="http://schemas.microsoft.com/office/powerpoint/2010/main" val="12925560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967BCE39-E45C-FFE4-0444-C563FB3E00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 y="1"/>
            <a:ext cx="9904377" cy="6669360"/>
          </a:xfrm>
          <a:prstGeom prst="rect">
            <a:avLst/>
          </a:prstGeom>
        </p:spPr>
      </p:pic>
    </p:spTree>
    <p:extLst>
      <p:ext uri="{BB962C8B-B14F-4D97-AF65-F5344CB8AC3E}">
        <p14:creationId xmlns:p14="http://schemas.microsoft.com/office/powerpoint/2010/main" val="2288065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FB009-BE59-9795-2998-CECB253F7EE8}"/>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0DD17527-76D6-4F00-6B2C-1E3C2E821032}"/>
              </a:ext>
            </a:extLst>
          </p:cNvPr>
          <p:cNvSpPr txBox="1">
            <a:spLocks/>
          </p:cNvSpPr>
          <p:nvPr/>
        </p:nvSpPr>
        <p:spPr>
          <a:xfrm>
            <a:off x="1064568" y="2420888"/>
            <a:ext cx="8229600" cy="692150"/>
          </a:xfrm>
          <a:prstGeom prst="rect">
            <a:avLst/>
          </a:prstGeom>
        </p:spPr>
        <p:txBody>
          <a:bodyPr>
            <a:noAutofit/>
          </a:bodyPr>
          <a:lstStyle>
            <a:lvl1pPr algn="ctr" defTabSz="571478" rtl="0" eaLnBrk="1" latinLnBrk="0" hangingPunct="1">
              <a:spcBef>
                <a:spcPct val="0"/>
              </a:spcBef>
              <a:buNone/>
              <a:defRPr sz="2750" kern="1200">
                <a:solidFill>
                  <a:schemeClr val="tx1"/>
                </a:solidFill>
                <a:latin typeface="+mj-lt"/>
                <a:ea typeface="+mj-ea"/>
                <a:cs typeface="+mj-cs"/>
              </a:defRPr>
            </a:lvl1pPr>
          </a:lstStyle>
          <a:p>
            <a:r>
              <a:rPr lang="es-AR" sz="4000" b="1" dirty="0">
                <a:solidFill>
                  <a:schemeClr val="accent1">
                    <a:lumMod val="75000"/>
                  </a:schemeClr>
                </a:solidFill>
              </a:rPr>
              <a:t>Fechas de presentación de comprobantes</a:t>
            </a:r>
            <a:endParaRPr lang="es-AR" sz="3200" b="1" dirty="0">
              <a:solidFill>
                <a:schemeClr val="accent1">
                  <a:lumMod val="75000"/>
                </a:schemeClr>
              </a:solidFill>
            </a:endParaRPr>
          </a:p>
        </p:txBody>
      </p:sp>
    </p:spTree>
    <p:extLst>
      <p:ext uri="{BB962C8B-B14F-4D97-AF65-F5344CB8AC3E}">
        <p14:creationId xmlns:p14="http://schemas.microsoft.com/office/powerpoint/2010/main" val="4033242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C09F8C-B48E-A639-FA1E-F280D3CCC63F}"/>
              </a:ext>
            </a:extLst>
          </p:cNvPr>
          <p:cNvSpPr>
            <a:spLocks noChangeArrowheads="1"/>
          </p:cNvSpPr>
          <p:nvPr/>
        </p:nvSpPr>
        <p:spPr bwMode="auto">
          <a:xfrm>
            <a:off x="2216696" y="5285676"/>
            <a:ext cx="590465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446088" algn="l"/>
              </a:tabLst>
              <a:defRPr>
                <a:solidFill>
                  <a:schemeClr val="tx1"/>
                </a:solidFill>
                <a:latin typeface="Arial" pitchFamily="34" charset="0"/>
                <a:cs typeface="Arial" pitchFamily="34" charset="0"/>
              </a:defRPr>
            </a:lvl1pPr>
            <a:lvl2pPr fontAlgn="base">
              <a:spcBef>
                <a:spcPct val="0"/>
              </a:spcBef>
              <a:spcAft>
                <a:spcPct val="0"/>
              </a:spcAft>
              <a:tabLst>
                <a:tab pos="446088" algn="l"/>
              </a:tabLst>
              <a:defRPr>
                <a:solidFill>
                  <a:schemeClr val="tx1"/>
                </a:solidFill>
                <a:latin typeface="Arial" pitchFamily="34" charset="0"/>
                <a:cs typeface="Arial" pitchFamily="34" charset="0"/>
              </a:defRPr>
            </a:lvl2pPr>
            <a:lvl3pPr fontAlgn="base">
              <a:spcBef>
                <a:spcPct val="0"/>
              </a:spcBef>
              <a:spcAft>
                <a:spcPct val="0"/>
              </a:spcAft>
              <a:tabLst>
                <a:tab pos="446088" algn="l"/>
              </a:tabLst>
              <a:defRPr>
                <a:solidFill>
                  <a:schemeClr val="tx1"/>
                </a:solidFill>
                <a:latin typeface="Arial" pitchFamily="34" charset="0"/>
                <a:cs typeface="Arial" pitchFamily="34" charset="0"/>
              </a:defRPr>
            </a:lvl3pPr>
            <a:lvl4pPr fontAlgn="base">
              <a:spcBef>
                <a:spcPct val="0"/>
              </a:spcBef>
              <a:spcAft>
                <a:spcPct val="0"/>
              </a:spcAft>
              <a:tabLst>
                <a:tab pos="446088" algn="l"/>
              </a:tabLst>
              <a:defRPr>
                <a:solidFill>
                  <a:schemeClr val="tx1"/>
                </a:solidFill>
                <a:latin typeface="Arial" pitchFamily="34" charset="0"/>
                <a:cs typeface="Arial" pitchFamily="34" charset="0"/>
              </a:defRPr>
            </a:lvl4pPr>
            <a:lvl5pPr fontAlgn="base">
              <a:spcBef>
                <a:spcPct val="0"/>
              </a:spcBef>
              <a:spcAft>
                <a:spcPct val="0"/>
              </a:spcAft>
              <a:tabLst>
                <a:tab pos="446088" algn="l"/>
              </a:tabLst>
              <a:defRPr>
                <a:solidFill>
                  <a:schemeClr val="tx1"/>
                </a:solidFill>
                <a:latin typeface="Arial" pitchFamily="34" charset="0"/>
                <a:cs typeface="Arial" pitchFamily="34" charset="0"/>
              </a:defRPr>
            </a:lvl5pPr>
            <a:lvl6pPr fontAlgn="base">
              <a:spcBef>
                <a:spcPct val="0"/>
              </a:spcBef>
              <a:spcAft>
                <a:spcPct val="0"/>
              </a:spcAft>
              <a:tabLst>
                <a:tab pos="446088" algn="l"/>
              </a:tabLst>
              <a:defRPr>
                <a:solidFill>
                  <a:schemeClr val="tx1"/>
                </a:solidFill>
                <a:latin typeface="Arial" pitchFamily="34" charset="0"/>
                <a:cs typeface="Arial" pitchFamily="34" charset="0"/>
              </a:defRPr>
            </a:lvl6pPr>
            <a:lvl7pPr fontAlgn="base">
              <a:spcBef>
                <a:spcPct val="0"/>
              </a:spcBef>
              <a:spcAft>
                <a:spcPct val="0"/>
              </a:spcAft>
              <a:tabLst>
                <a:tab pos="446088" algn="l"/>
              </a:tabLst>
              <a:defRPr>
                <a:solidFill>
                  <a:schemeClr val="tx1"/>
                </a:solidFill>
                <a:latin typeface="Arial" pitchFamily="34" charset="0"/>
                <a:cs typeface="Arial" pitchFamily="34" charset="0"/>
              </a:defRPr>
            </a:lvl7pPr>
            <a:lvl8pPr fontAlgn="base">
              <a:spcBef>
                <a:spcPct val="0"/>
              </a:spcBef>
              <a:spcAft>
                <a:spcPct val="0"/>
              </a:spcAft>
              <a:tabLst>
                <a:tab pos="446088" algn="l"/>
              </a:tabLst>
              <a:defRPr>
                <a:solidFill>
                  <a:schemeClr val="tx1"/>
                </a:solidFill>
                <a:latin typeface="Arial" pitchFamily="34" charset="0"/>
                <a:cs typeface="Arial" pitchFamily="34" charset="0"/>
              </a:defRPr>
            </a:lvl8pPr>
            <a:lvl9pPr fontAlgn="base">
              <a:spcBef>
                <a:spcPct val="0"/>
              </a:spcBef>
              <a:spcAft>
                <a:spcPct val="0"/>
              </a:spcAft>
              <a:tabLst>
                <a:tab pos="446088" algn="l"/>
              </a:tabLst>
              <a:defRPr>
                <a:solidFill>
                  <a:schemeClr val="tx1"/>
                </a:solidFill>
                <a:latin typeface="Arial" pitchFamily="34" charset="0"/>
                <a:cs typeface="Arial" pitchFamily="34" charset="0"/>
              </a:defRPr>
            </a:lvl9pPr>
          </a:lstStyle>
          <a:p>
            <a:pPr algn="just"/>
            <a:r>
              <a:rPr lang="es-ES" altLang="es-AR" sz="1400" dirty="0">
                <a:latin typeface="+mn-lt"/>
                <a:ea typeface="Times New Roman" pitchFamily="18" charset="0"/>
              </a:rPr>
              <a:t>(1) no incluye los Formularios/Comprobantes de desafectación.</a:t>
            </a:r>
            <a:endParaRPr lang="es-AR" altLang="es-AR" sz="1400" dirty="0">
              <a:latin typeface="+mn-lt"/>
            </a:endParaRPr>
          </a:p>
          <a:p>
            <a:pPr algn="just" eaLnBrk="0" hangingPunct="0"/>
            <a:r>
              <a:rPr lang="es-ES" altLang="es-AR" sz="1400" dirty="0">
                <a:latin typeface="+mn-lt"/>
                <a:ea typeface="Times New Roman" pitchFamily="18" charset="0"/>
              </a:rPr>
              <a:t>(2) o último día hábil del año 2024</a:t>
            </a:r>
          </a:p>
          <a:p>
            <a:pPr algn="just" eaLnBrk="0" hangingPunct="0"/>
            <a:r>
              <a:rPr lang="es-ES" altLang="es-AR" sz="1400" dirty="0">
                <a:latin typeface="+mn-lt"/>
                <a:ea typeface="Times New Roman" pitchFamily="18" charset="0"/>
              </a:rPr>
              <a:t>(3) o tercer día hábil del año 2025</a:t>
            </a:r>
            <a:endParaRPr lang="es-AR" altLang="es-AR" sz="1400" dirty="0">
              <a:latin typeface="+mn-lt"/>
            </a:endParaRPr>
          </a:p>
        </p:txBody>
      </p:sp>
      <p:graphicFrame>
        <p:nvGraphicFramePr>
          <p:cNvPr id="3" name="4 Tabla">
            <a:extLst>
              <a:ext uri="{FF2B5EF4-FFF2-40B4-BE49-F238E27FC236}">
                <a16:creationId xmlns:a16="http://schemas.microsoft.com/office/drawing/2014/main" id="{D781EDC3-C942-D82E-EBFC-38C638478A95}"/>
              </a:ext>
            </a:extLst>
          </p:cNvPr>
          <p:cNvGraphicFramePr>
            <a:graphicFrameLocks noGrp="1"/>
          </p:cNvGraphicFramePr>
          <p:nvPr>
            <p:extLst>
              <p:ext uri="{D42A27DB-BD31-4B8C-83A1-F6EECF244321}">
                <p14:modId xmlns:p14="http://schemas.microsoft.com/office/powerpoint/2010/main" val="968413680"/>
              </p:ext>
            </p:extLst>
          </p:nvPr>
        </p:nvGraphicFramePr>
        <p:xfrm>
          <a:off x="704528" y="2060848"/>
          <a:ext cx="8496944" cy="3023356"/>
        </p:xfrm>
        <a:graphic>
          <a:graphicData uri="http://schemas.openxmlformats.org/drawingml/2006/table">
            <a:tbl>
              <a:tblPr firstRow="1" bandRow="1">
                <a:tableStyleId>{5C22544A-7EE6-4342-B048-85BDC9FD1C3A}</a:tableStyleId>
              </a:tblPr>
              <a:tblGrid>
                <a:gridCol w="5976664">
                  <a:extLst>
                    <a:ext uri="{9D8B030D-6E8A-4147-A177-3AD203B41FA5}">
                      <a16:colId xmlns:a16="http://schemas.microsoft.com/office/drawing/2014/main" val="20000"/>
                    </a:ext>
                  </a:extLst>
                </a:gridCol>
                <a:gridCol w="2520280">
                  <a:extLst>
                    <a:ext uri="{9D8B030D-6E8A-4147-A177-3AD203B41FA5}">
                      <a16:colId xmlns:a16="http://schemas.microsoft.com/office/drawing/2014/main" val="20001"/>
                    </a:ext>
                  </a:extLst>
                </a:gridCol>
              </a:tblGrid>
              <a:tr h="288032">
                <a:tc>
                  <a:txBody>
                    <a:bodyPr/>
                    <a:lstStyle/>
                    <a:p>
                      <a:pPr algn="ctr"/>
                      <a:r>
                        <a:rPr lang="es-AR" sz="1400" dirty="0" err="1"/>
                        <a:t>Form</a:t>
                      </a:r>
                      <a:r>
                        <a:rPr lang="es-AR" sz="1400" dirty="0"/>
                        <a:t>/Comprobante</a:t>
                      </a:r>
                    </a:p>
                  </a:txBody>
                  <a:tcPr marT="34290" marB="34290"/>
                </a:tc>
                <a:tc>
                  <a:txBody>
                    <a:bodyPr/>
                    <a:lstStyle/>
                    <a:p>
                      <a:pPr algn="ctr"/>
                      <a:r>
                        <a:rPr lang="es-AR" sz="1400" dirty="0"/>
                        <a:t>Fecha Límite</a:t>
                      </a:r>
                    </a:p>
                  </a:txBody>
                  <a:tcPr marT="34290" marB="34290"/>
                </a:tc>
                <a:extLst>
                  <a:ext uri="{0D108BD9-81ED-4DB2-BD59-A6C34878D82A}">
                    <a16:rowId xmlns:a16="http://schemas.microsoft.com/office/drawing/2014/main" val="10000"/>
                  </a:ext>
                </a:extLst>
              </a:tr>
              <a:tr h="342283">
                <a:tc>
                  <a:txBody>
                    <a:bodyPr/>
                    <a:lstStyle/>
                    <a:p>
                      <a:r>
                        <a:rPr lang="es-AR" sz="1400" b="1" dirty="0"/>
                        <a:t>C35</a:t>
                      </a:r>
                      <a:r>
                        <a:rPr lang="es-AR" sz="1400" dirty="0"/>
                        <a:t>/Comp</a:t>
                      </a:r>
                      <a:r>
                        <a:rPr lang="es-AR" sz="1400" baseline="0" dirty="0"/>
                        <a:t> de Compromiso </a:t>
                      </a:r>
                      <a:r>
                        <a:rPr lang="es-AR" sz="1400" b="1" baseline="0" dirty="0"/>
                        <a:t>CC</a:t>
                      </a:r>
                      <a:r>
                        <a:rPr lang="es-AR" sz="1400" baseline="0" dirty="0"/>
                        <a:t> y Comp de modif de compromiso </a:t>
                      </a:r>
                      <a:r>
                        <a:rPr lang="es-AR" sz="1400" b="1" baseline="0" dirty="0"/>
                        <a:t>CMC tipo IC</a:t>
                      </a:r>
                      <a:r>
                        <a:rPr lang="es-AR" sz="1400" b="0" baseline="0" dirty="0"/>
                        <a:t>(1)</a:t>
                      </a:r>
                      <a:endParaRPr lang="es-AR" sz="1400" b="0" dirty="0"/>
                    </a:p>
                  </a:txBody>
                  <a:tcPr marT="34290" marB="34290"/>
                </a:tc>
                <a:tc>
                  <a:txBody>
                    <a:bodyPr/>
                    <a:lstStyle/>
                    <a:p>
                      <a:pPr algn="ctr"/>
                      <a:r>
                        <a:rPr lang="es-AR" sz="1400" dirty="0"/>
                        <a:t>31/12/2024  17 Hs. (1) </a:t>
                      </a:r>
                      <a:r>
                        <a:rPr lang="es-AR" sz="1400" baseline="0" dirty="0"/>
                        <a:t>(2)</a:t>
                      </a:r>
                      <a:endParaRPr lang="es-AR" sz="1400" dirty="0"/>
                    </a:p>
                  </a:txBody>
                  <a:tcPr marT="34290" marB="34290"/>
                </a:tc>
                <a:extLst>
                  <a:ext uri="{0D108BD9-81ED-4DB2-BD59-A6C34878D82A}">
                    <a16:rowId xmlns:a16="http://schemas.microsoft.com/office/drawing/2014/main" val="10001"/>
                  </a:ext>
                </a:extLst>
              </a:tr>
              <a:tr h="288032">
                <a:tc>
                  <a:txBody>
                    <a:bodyPr/>
                    <a:lstStyle/>
                    <a:p>
                      <a:r>
                        <a:rPr lang="es-AR" sz="1400" b="1" dirty="0"/>
                        <a:t>C35 </a:t>
                      </a:r>
                      <a:r>
                        <a:rPr lang="es-AR" sz="1400" b="0" dirty="0" err="1"/>
                        <a:t>modif</a:t>
                      </a:r>
                      <a:r>
                        <a:rPr lang="es-AR" sz="1400" b="0" dirty="0"/>
                        <a:t> de registro</a:t>
                      </a:r>
                      <a:r>
                        <a:rPr lang="es-AR" sz="1400" b="0" baseline="0" dirty="0"/>
                        <a:t> </a:t>
                      </a:r>
                      <a:r>
                        <a:rPr lang="es-AR" sz="1400" b="0" dirty="0"/>
                        <a:t>tipo </a:t>
                      </a:r>
                      <a:r>
                        <a:rPr lang="es-AR" sz="1400" b="1" dirty="0"/>
                        <a:t>Corrección / CMC tipo</a:t>
                      </a:r>
                      <a:r>
                        <a:rPr lang="es-AR" sz="1400" b="1" baseline="0" dirty="0"/>
                        <a:t> CC</a:t>
                      </a:r>
                      <a:endParaRPr lang="es-AR" sz="1400" b="1" dirty="0"/>
                    </a:p>
                  </a:txBody>
                  <a:tcPr marT="34290" marB="34290"/>
                </a:tc>
                <a:tc>
                  <a:txBody>
                    <a:bodyPr/>
                    <a:lstStyle/>
                    <a:p>
                      <a:pPr algn="ctr"/>
                      <a:r>
                        <a:rPr lang="es-AR" sz="1400" dirty="0"/>
                        <a:t>6/01/2025   (3)</a:t>
                      </a:r>
                    </a:p>
                  </a:txBody>
                  <a:tcPr marT="34290" marB="34290"/>
                </a:tc>
                <a:extLst>
                  <a:ext uri="{0D108BD9-81ED-4DB2-BD59-A6C34878D82A}">
                    <a16:rowId xmlns:a16="http://schemas.microsoft.com/office/drawing/2014/main" val="10002"/>
                  </a:ext>
                </a:extLst>
              </a:tr>
              <a:tr h="3057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sz="1400" b="1" dirty="0"/>
                        <a:t>C41</a:t>
                      </a:r>
                      <a:r>
                        <a:rPr lang="es-AR" sz="1400" dirty="0"/>
                        <a:t>/Orden de Pago Presupuestaria </a:t>
                      </a:r>
                      <a:r>
                        <a:rPr lang="es-AR" sz="1400" b="1" dirty="0"/>
                        <a:t>PRE Tipo Compromiso y Devengado</a:t>
                      </a:r>
                    </a:p>
                  </a:txBody>
                  <a:tcPr marT="34290" marB="34290"/>
                </a:tc>
                <a:tc>
                  <a:txBody>
                    <a:bodyPr/>
                    <a:lstStyle/>
                    <a:p>
                      <a:pPr algn="ctr"/>
                      <a:r>
                        <a:rPr lang="es-AR" sz="1400" dirty="0"/>
                        <a:t>31/12/2024 17 Hs.   </a:t>
                      </a:r>
                      <a:r>
                        <a:rPr lang="es-AR" sz="1400" baseline="0" dirty="0"/>
                        <a:t>(2)</a:t>
                      </a:r>
                      <a:endParaRPr lang="es-AR" sz="1400" dirty="0"/>
                    </a:p>
                  </a:txBody>
                  <a:tcPr marT="34290" marB="34290"/>
                </a:tc>
                <a:extLst>
                  <a:ext uri="{0D108BD9-81ED-4DB2-BD59-A6C34878D82A}">
                    <a16:rowId xmlns:a16="http://schemas.microsoft.com/office/drawing/2014/main" val="10003"/>
                  </a:ext>
                </a:extLst>
              </a:tr>
              <a:tr h="305789">
                <a:tc>
                  <a:txBody>
                    <a:bodyPr/>
                    <a:lstStyle/>
                    <a:p>
                      <a:r>
                        <a:rPr lang="es-AR" sz="1400" b="1" dirty="0"/>
                        <a:t>C41</a:t>
                      </a:r>
                      <a:r>
                        <a:rPr lang="es-AR" sz="1400" dirty="0"/>
                        <a:t>/Orden de Pago Presupuestaria </a:t>
                      </a:r>
                      <a:r>
                        <a:rPr lang="es-AR" sz="1400" b="1" dirty="0"/>
                        <a:t>PRE Tipo</a:t>
                      </a:r>
                      <a:r>
                        <a:rPr lang="es-AR" sz="1400" b="1" baseline="0" dirty="0"/>
                        <a:t> Devengado</a:t>
                      </a:r>
                      <a:endParaRPr lang="es-AR" sz="1400" b="1" dirty="0">
                        <a:solidFill>
                          <a:srgbClr val="FF0000"/>
                        </a:solidFill>
                      </a:endParaRPr>
                    </a:p>
                  </a:txBody>
                  <a:tcPr marT="34290" marB="34290"/>
                </a:tc>
                <a:tc>
                  <a:txBody>
                    <a:bodyPr/>
                    <a:lstStyle/>
                    <a:p>
                      <a:pPr algn="ctr"/>
                      <a:r>
                        <a:rPr lang="es-AR" sz="1400" dirty="0"/>
                        <a:t>   31/12/2024  17 Hs.   (2)</a:t>
                      </a:r>
                    </a:p>
                  </a:txBody>
                  <a:tcPr marT="34290" marB="34290"/>
                </a:tc>
                <a:extLst>
                  <a:ext uri="{0D108BD9-81ED-4DB2-BD59-A6C34878D82A}">
                    <a16:rowId xmlns:a16="http://schemas.microsoft.com/office/drawing/2014/main" val="10004"/>
                  </a:ext>
                </a:extLst>
              </a:tr>
              <a:tr h="305789">
                <a:tc>
                  <a:txBody>
                    <a:bodyPr/>
                    <a:lstStyle/>
                    <a:p>
                      <a:r>
                        <a:rPr lang="es-AR" sz="1400" b="1" dirty="0"/>
                        <a:t>C42</a:t>
                      </a:r>
                      <a:r>
                        <a:rPr lang="es-AR" sz="1400" b="0" dirty="0"/>
                        <a:t>/Orden de Pago sin imputación presupuestaria</a:t>
                      </a:r>
                      <a:r>
                        <a:rPr lang="es-AR" sz="1400" b="0" baseline="0" dirty="0"/>
                        <a:t> </a:t>
                      </a:r>
                      <a:r>
                        <a:rPr lang="es-AR" sz="1400" b="1" baseline="0" dirty="0"/>
                        <a:t>NPR</a:t>
                      </a:r>
                      <a:r>
                        <a:rPr lang="es-AR" sz="1400" b="1" dirty="0"/>
                        <a:t> </a:t>
                      </a:r>
                    </a:p>
                  </a:txBody>
                  <a:tcPr marT="34290" marB="34290"/>
                </a:tc>
                <a:tc>
                  <a:txBody>
                    <a:bodyPr/>
                    <a:lstStyle/>
                    <a:p>
                      <a:pPr algn="ctr"/>
                      <a:r>
                        <a:rPr lang="es-AR" sz="1400" dirty="0"/>
                        <a:t>31/12/2024 17 Hs. (2)</a:t>
                      </a:r>
                    </a:p>
                  </a:txBody>
                  <a:tcPr marT="34290" marB="34290"/>
                </a:tc>
                <a:extLst>
                  <a:ext uri="{0D108BD9-81ED-4DB2-BD59-A6C34878D82A}">
                    <a16:rowId xmlns:a16="http://schemas.microsoft.com/office/drawing/2014/main" val="10005"/>
                  </a:ext>
                </a:extLst>
              </a:tr>
              <a:tr h="288032">
                <a:tc>
                  <a:txBody>
                    <a:bodyPr/>
                    <a:lstStyle/>
                    <a:p>
                      <a:r>
                        <a:rPr lang="es-AR" sz="1400" b="1" dirty="0"/>
                        <a:t>C43</a:t>
                      </a:r>
                      <a:r>
                        <a:rPr lang="es-AR" sz="1400" b="0" dirty="0"/>
                        <a:t> Ejecución / Rendición </a:t>
                      </a:r>
                      <a:r>
                        <a:rPr lang="es-AR" sz="1400" b="0" dirty="0" err="1"/>
                        <a:t>Adm</a:t>
                      </a:r>
                      <a:r>
                        <a:rPr lang="es-AR" sz="1400" b="0" dirty="0"/>
                        <a:t>. de FR  </a:t>
                      </a:r>
                      <a:r>
                        <a:rPr lang="es-AR" sz="1400" b="1" dirty="0"/>
                        <a:t>RENADM</a:t>
                      </a:r>
                    </a:p>
                  </a:txBody>
                  <a:tcPr marT="34290" marB="34290"/>
                </a:tc>
                <a:tc>
                  <a:txBody>
                    <a:bodyPr/>
                    <a:lstStyle/>
                    <a:p>
                      <a:pPr algn="ctr"/>
                      <a:r>
                        <a:rPr lang="es-AR" sz="1400" dirty="0"/>
                        <a:t>  6/01/2025  17 Hs.  (3)</a:t>
                      </a:r>
                    </a:p>
                  </a:txBody>
                  <a:tcPr marT="34290" marB="34290"/>
                </a:tc>
                <a:extLst>
                  <a:ext uri="{0D108BD9-81ED-4DB2-BD59-A6C34878D82A}">
                    <a16:rowId xmlns:a16="http://schemas.microsoft.com/office/drawing/2014/main" val="10006"/>
                  </a:ext>
                </a:extLst>
              </a:tr>
              <a:tr h="305789">
                <a:tc>
                  <a:txBody>
                    <a:bodyPr/>
                    <a:lstStyle/>
                    <a:p>
                      <a:r>
                        <a:rPr lang="es-AR" sz="1400" b="1" dirty="0"/>
                        <a:t>C43 </a:t>
                      </a:r>
                      <a:r>
                        <a:rPr lang="es-AR" sz="1400" b="0" dirty="0"/>
                        <a:t>Reposición</a:t>
                      </a:r>
                      <a:r>
                        <a:rPr lang="es-AR" sz="1400" b="1" dirty="0"/>
                        <a:t> / OP</a:t>
                      </a:r>
                      <a:r>
                        <a:rPr lang="es-AR" sz="1400" b="1" baseline="0" dirty="0"/>
                        <a:t> FR subtipo REP</a:t>
                      </a:r>
                      <a:endParaRPr lang="es-AR" sz="1400" b="1" dirty="0"/>
                    </a:p>
                  </a:txBody>
                  <a:tcPr marT="34290" marB="34290"/>
                </a:tc>
                <a:tc>
                  <a:txBody>
                    <a:bodyPr/>
                    <a:lstStyle/>
                    <a:p>
                      <a:pPr algn="ctr"/>
                      <a:r>
                        <a:rPr lang="es-AR" sz="1400" dirty="0"/>
                        <a:t>31/12/2024 17 Hs.  (1) (2)</a:t>
                      </a:r>
                    </a:p>
                  </a:txBody>
                  <a:tcPr marT="34290" marB="34290"/>
                </a:tc>
                <a:extLst>
                  <a:ext uri="{0D108BD9-81ED-4DB2-BD59-A6C34878D82A}">
                    <a16:rowId xmlns:a16="http://schemas.microsoft.com/office/drawing/2014/main" val="10007"/>
                  </a:ext>
                </a:extLst>
              </a:tr>
              <a:tr h="288032">
                <a:tc>
                  <a:txBody>
                    <a:bodyPr/>
                    <a:lstStyle/>
                    <a:p>
                      <a:r>
                        <a:rPr lang="es-AR" sz="1400" b="0" dirty="0"/>
                        <a:t>Anulación de Rendición</a:t>
                      </a:r>
                      <a:r>
                        <a:rPr lang="es-AR" sz="1400" b="0" baseline="0" dirty="0"/>
                        <a:t> Administrativa </a:t>
                      </a:r>
                      <a:r>
                        <a:rPr lang="es-AR" sz="1400" b="1" baseline="0" dirty="0"/>
                        <a:t>ARADM</a:t>
                      </a:r>
                      <a:endParaRPr lang="es-AR" sz="1400" b="1" dirty="0"/>
                    </a:p>
                  </a:txBody>
                  <a:tcPr marT="34290" marB="34290"/>
                </a:tc>
                <a:tc>
                  <a:txBody>
                    <a:bodyPr/>
                    <a:lstStyle/>
                    <a:p>
                      <a:pPr algn="ctr"/>
                      <a:r>
                        <a:rPr lang="es-AR" sz="1400" dirty="0"/>
                        <a:t>6/01/2025</a:t>
                      </a:r>
                      <a:r>
                        <a:rPr lang="es-AR" sz="1400" baseline="0" dirty="0"/>
                        <a:t> 17 Hs.</a:t>
                      </a:r>
                      <a:r>
                        <a:rPr lang="es-AR" sz="1400" dirty="0"/>
                        <a:t>   (3)</a:t>
                      </a:r>
                    </a:p>
                  </a:txBody>
                  <a:tcPr marT="34290" marB="34290"/>
                </a:tc>
                <a:extLst>
                  <a:ext uri="{0D108BD9-81ED-4DB2-BD59-A6C34878D82A}">
                    <a16:rowId xmlns:a16="http://schemas.microsoft.com/office/drawing/2014/main" val="10008"/>
                  </a:ext>
                </a:extLst>
              </a:tr>
              <a:tr h="305789">
                <a:tc>
                  <a:txBody>
                    <a:bodyPr/>
                    <a:lstStyle/>
                    <a:p>
                      <a:r>
                        <a:rPr lang="es-AR" sz="1400" b="1" dirty="0"/>
                        <a:t>C43</a:t>
                      </a:r>
                      <a:r>
                        <a:rPr lang="es-AR" sz="1400" b="1" baseline="0" dirty="0"/>
                        <a:t> </a:t>
                      </a:r>
                      <a:r>
                        <a:rPr lang="es-AR" sz="1400" b="0" baseline="0" dirty="0"/>
                        <a:t>Cierre de Fondo Rotatorio </a:t>
                      </a:r>
                      <a:r>
                        <a:rPr lang="es-AR" sz="1400" b="1" baseline="0" dirty="0"/>
                        <a:t>CIEFR</a:t>
                      </a:r>
                      <a:endParaRPr lang="es-AR" sz="1400" b="1" dirty="0"/>
                    </a:p>
                  </a:txBody>
                  <a:tcPr marT="34290" marB="34290"/>
                </a:tc>
                <a:tc>
                  <a:txBody>
                    <a:bodyPr/>
                    <a:lstStyle/>
                    <a:p>
                      <a:pPr algn="ctr"/>
                      <a:r>
                        <a:rPr lang="es-AR" sz="1400" dirty="0"/>
                        <a:t>6/01/2025</a:t>
                      </a:r>
                      <a:r>
                        <a:rPr lang="es-AR" sz="1400" baseline="0" dirty="0"/>
                        <a:t> (3)</a:t>
                      </a:r>
                      <a:endParaRPr lang="es-AR" sz="1400" dirty="0"/>
                    </a:p>
                  </a:txBody>
                  <a:tcPr marT="34290" marB="3429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87310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8F30BF-4F32-BCEF-85C8-A3619551C63C}"/>
              </a:ext>
            </a:extLst>
          </p:cNvPr>
          <p:cNvSpPr>
            <a:spLocks noChangeArrowheads="1"/>
          </p:cNvSpPr>
          <p:nvPr/>
        </p:nvSpPr>
        <p:spPr bwMode="auto">
          <a:xfrm>
            <a:off x="3745783" y="4899943"/>
            <a:ext cx="256833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446088" algn="l"/>
              </a:tabLst>
              <a:defRPr>
                <a:solidFill>
                  <a:schemeClr val="tx1"/>
                </a:solidFill>
                <a:latin typeface="Arial" pitchFamily="34" charset="0"/>
                <a:cs typeface="Arial" pitchFamily="34" charset="0"/>
              </a:defRPr>
            </a:lvl1pPr>
            <a:lvl2pPr fontAlgn="base">
              <a:spcBef>
                <a:spcPct val="0"/>
              </a:spcBef>
              <a:spcAft>
                <a:spcPct val="0"/>
              </a:spcAft>
              <a:tabLst>
                <a:tab pos="446088" algn="l"/>
              </a:tabLst>
              <a:defRPr>
                <a:solidFill>
                  <a:schemeClr val="tx1"/>
                </a:solidFill>
                <a:latin typeface="Arial" pitchFamily="34" charset="0"/>
                <a:cs typeface="Arial" pitchFamily="34" charset="0"/>
              </a:defRPr>
            </a:lvl2pPr>
            <a:lvl3pPr fontAlgn="base">
              <a:spcBef>
                <a:spcPct val="0"/>
              </a:spcBef>
              <a:spcAft>
                <a:spcPct val="0"/>
              </a:spcAft>
              <a:tabLst>
                <a:tab pos="446088" algn="l"/>
              </a:tabLst>
              <a:defRPr>
                <a:solidFill>
                  <a:schemeClr val="tx1"/>
                </a:solidFill>
                <a:latin typeface="Arial" pitchFamily="34" charset="0"/>
                <a:cs typeface="Arial" pitchFamily="34" charset="0"/>
              </a:defRPr>
            </a:lvl3pPr>
            <a:lvl4pPr fontAlgn="base">
              <a:spcBef>
                <a:spcPct val="0"/>
              </a:spcBef>
              <a:spcAft>
                <a:spcPct val="0"/>
              </a:spcAft>
              <a:tabLst>
                <a:tab pos="446088" algn="l"/>
              </a:tabLst>
              <a:defRPr>
                <a:solidFill>
                  <a:schemeClr val="tx1"/>
                </a:solidFill>
                <a:latin typeface="Arial" pitchFamily="34" charset="0"/>
                <a:cs typeface="Arial" pitchFamily="34" charset="0"/>
              </a:defRPr>
            </a:lvl4pPr>
            <a:lvl5pPr fontAlgn="base">
              <a:spcBef>
                <a:spcPct val="0"/>
              </a:spcBef>
              <a:spcAft>
                <a:spcPct val="0"/>
              </a:spcAft>
              <a:tabLst>
                <a:tab pos="446088" algn="l"/>
              </a:tabLst>
              <a:defRPr>
                <a:solidFill>
                  <a:schemeClr val="tx1"/>
                </a:solidFill>
                <a:latin typeface="Arial" pitchFamily="34" charset="0"/>
                <a:cs typeface="Arial" pitchFamily="34" charset="0"/>
              </a:defRPr>
            </a:lvl5pPr>
            <a:lvl6pPr fontAlgn="base">
              <a:spcBef>
                <a:spcPct val="0"/>
              </a:spcBef>
              <a:spcAft>
                <a:spcPct val="0"/>
              </a:spcAft>
              <a:tabLst>
                <a:tab pos="446088" algn="l"/>
              </a:tabLst>
              <a:defRPr>
                <a:solidFill>
                  <a:schemeClr val="tx1"/>
                </a:solidFill>
                <a:latin typeface="Arial" pitchFamily="34" charset="0"/>
                <a:cs typeface="Arial" pitchFamily="34" charset="0"/>
              </a:defRPr>
            </a:lvl6pPr>
            <a:lvl7pPr fontAlgn="base">
              <a:spcBef>
                <a:spcPct val="0"/>
              </a:spcBef>
              <a:spcAft>
                <a:spcPct val="0"/>
              </a:spcAft>
              <a:tabLst>
                <a:tab pos="446088" algn="l"/>
              </a:tabLst>
              <a:defRPr>
                <a:solidFill>
                  <a:schemeClr val="tx1"/>
                </a:solidFill>
                <a:latin typeface="Arial" pitchFamily="34" charset="0"/>
                <a:cs typeface="Arial" pitchFamily="34" charset="0"/>
              </a:defRPr>
            </a:lvl7pPr>
            <a:lvl8pPr fontAlgn="base">
              <a:spcBef>
                <a:spcPct val="0"/>
              </a:spcBef>
              <a:spcAft>
                <a:spcPct val="0"/>
              </a:spcAft>
              <a:tabLst>
                <a:tab pos="446088" algn="l"/>
              </a:tabLst>
              <a:defRPr>
                <a:solidFill>
                  <a:schemeClr val="tx1"/>
                </a:solidFill>
                <a:latin typeface="Arial" pitchFamily="34" charset="0"/>
                <a:cs typeface="Arial" pitchFamily="34" charset="0"/>
              </a:defRPr>
            </a:lvl8pPr>
            <a:lvl9pPr fontAlgn="base">
              <a:spcBef>
                <a:spcPct val="0"/>
              </a:spcBef>
              <a:spcAft>
                <a:spcPct val="0"/>
              </a:spcAft>
              <a:tabLst>
                <a:tab pos="446088" algn="l"/>
              </a:tabLst>
              <a:defRPr>
                <a:solidFill>
                  <a:schemeClr val="tx1"/>
                </a:solidFill>
                <a:latin typeface="Arial" pitchFamily="34" charset="0"/>
                <a:cs typeface="Arial" pitchFamily="34" charset="0"/>
              </a:defRPr>
            </a:lvl9pPr>
          </a:lstStyle>
          <a:p>
            <a:pPr algn="just"/>
            <a:r>
              <a:rPr lang="es-AR" altLang="es-AR" sz="1400" dirty="0">
                <a:latin typeface="+mn-lt"/>
                <a:ea typeface="Times New Roman" pitchFamily="18" charset="0"/>
              </a:rPr>
              <a:t>(1) primer día hábil del año 2025</a:t>
            </a:r>
            <a:endParaRPr lang="es-AR" altLang="es-AR" sz="1400" dirty="0">
              <a:latin typeface="+mn-lt"/>
            </a:endParaRPr>
          </a:p>
          <a:p>
            <a:pPr algn="just" eaLnBrk="0" hangingPunct="0"/>
            <a:r>
              <a:rPr lang="es-ES" altLang="es-AR" sz="1400" dirty="0">
                <a:latin typeface="+mn-lt"/>
                <a:ea typeface="Times New Roman" pitchFamily="18" charset="0"/>
              </a:rPr>
              <a:t>(2) tercer día hábil del año 2025</a:t>
            </a:r>
            <a:endParaRPr lang="es-AR" altLang="es-AR" sz="1400" dirty="0">
              <a:latin typeface="+mn-lt"/>
            </a:endParaRPr>
          </a:p>
        </p:txBody>
      </p:sp>
      <p:graphicFrame>
        <p:nvGraphicFramePr>
          <p:cNvPr id="3" name="4 Tabla">
            <a:extLst>
              <a:ext uri="{FF2B5EF4-FFF2-40B4-BE49-F238E27FC236}">
                <a16:creationId xmlns:a16="http://schemas.microsoft.com/office/drawing/2014/main" id="{1E92D2A5-C53A-81E0-5F3F-7FD73EFB7E7D}"/>
              </a:ext>
            </a:extLst>
          </p:cNvPr>
          <p:cNvGraphicFramePr>
            <a:graphicFrameLocks noGrp="1"/>
          </p:cNvGraphicFramePr>
          <p:nvPr>
            <p:extLst>
              <p:ext uri="{D42A27DB-BD31-4B8C-83A1-F6EECF244321}">
                <p14:modId xmlns:p14="http://schemas.microsoft.com/office/powerpoint/2010/main" val="1522354467"/>
              </p:ext>
            </p:extLst>
          </p:nvPr>
        </p:nvGraphicFramePr>
        <p:xfrm>
          <a:off x="1280592" y="1916832"/>
          <a:ext cx="7272808" cy="2970330"/>
        </p:xfrm>
        <a:graphic>
          <a:graphicData uri="http://schemas.openxmlformats.org/drawingml/2006/table">
            <a:tbl>
              <a:tblPr firstRow="1" bandRow="1">
                <a:tableStyleId>{5C22544A-7EE6-4342-B048-85BDC9FD1C3A}</a:tableStyleId>
              </a:tblPr>
              <a:tblGrid>
                <a:gridCol w="5498166">
                  <a:extLst>
                    <a:ext uri="{9D8B030D-6E8A-4147-A177-3AD203B41FA5}">
                      <a16:colId xmlns:a16="http://schemas.microsoft.com/office/drawing/2014/main" val="20000"/>
                    </a:ext>
                  </a:extLst>
                </a:gridCol>
                <a:gridCol w="1774642">
                  <a:extLst>
                    <a:ext uri="{9D8B030D-6E8A-4147-A177-3AD203B41FA5}">
                      <a16:colId xmlns:a16="http://schemas.microsoft.com/office/drawing/2014/main" val="20001"/>
                    </a:ext>
                  </a:extLst>
                </a:gridCol>
              </a:tblGrid>
              <a:tr h="340051">
                <a:tc>
                  <a:txBody>
                    <a:bodyPr/>
                    <a:lstStyle/>
                    <a:p>
                      <a:pPr algn="ctr"/>
                      <a:r>
                        <a:rPr lang="es-AR" sz="1400" dirty="0" err="1"/>
                        <a:t>Form</a:t>
                      </a:r>
                      <a:r>
                        <a:rPr lang="es-AR" sz="1400" dirty="0"/>
                        <a:t>/Comprobante</a:t>
                      </a:r>
                    </a:p>
                  </a:txBody>
                  <a:tcPr marT="34290" marB="34290"/>
                </a:tc>
                <a:tc>
                  <a:txBody>
                    <a:bodyPr/>
                    <a:lstStyle/>
                    <a:p>
                      <a:pPr algn="ctr"/>
                      <a:r>
                        <a:rPr lang="es-AR" sz="1400" dirty="0"/>
                        <a:t>Fecha Límite</a:t>
                      </a:r>
                    </a:p>
                  </a:txBody>
                  <a:tcPr marT="34290" marB="34290"/>
                </a:tc>
                <a:extLst>
                  <a:ext uri="{0D108BD9-81ED-4DB2-BD59-A6C34878D82A}">
                    <a16:rowId xmlns:a16="http://schemas.microsoft.com/office/drawing/2014/main" val="10000"/>
                  </a:ext>
                </a:extLst>
              </a:tr>
              <a:tr h="340051">
                <a:tc>
                  <a:txBody>
                    <a:bodyPr/>
                    <a:lstStyle/>
                    <a:p>
                      <a:r>
                        <a:rPr lang="es-AR" sz="1400" b="0" dirty="0"/>
                        <a:t>C10 e IR  de Recaudación</a:t>
                      </a:r>
                      <a:r>
                        <a:rPr lang="es-AR" sz="1400" b="0" baseline="0" dirty="0"/>
                        <a:t> CUT</a:t>
                      </a:r>
                      <a:endParaRPr lang="es-AR" sz="1400" b="0" dirty="0"/>
                    </a:p>
                  </a:txBody>
                  <a:tcPr marT="34290" marB="34290"/>
                </a:tc>
                <a:tc>
                  <a:txBody>
                    <a:bodyPr/>
                    <a:lstStyle/>
                    <a:p>
                      <a:pPr algn="ctr"/>
                      <a:r>
                        <a:rPr lang="es-AR" sz="1400" dirty="0"/>
                        <a:t>2/1/2025</a:t>
                      </a:r>
                      <a:r>
                        <a:rPr lang="es-AR" sz="1400" baseline="0" dirty="0"/>
                        <a:t>  (1)</a:t>
                      </a:r>
                      <a:endParaRPr lang="es-AR" sz="1400" dirty="0"/>
                    </a:p>
                  </a:txBody>
                  <a:tcPr marT="34290" marB="34290"/>
                </a:tc>
                <a:extLst>
                  <a:ext uri="{0D108BD9-81ED-4DB2-BD59-A6C34878D82A}">
                    <a16:rowId xmlns:a16="http://schemas.microsoft.com/office/drawing/2014/main" val="10001"/>
                  </a:ext>
                </a:extLst>
              </a:tr>
              <a:tr h="340051">
                <a:tc>
                  <a:txBody>
                    <a:bodyPr/>
                    <a:lstStyle/>
                    <a:p>
                      <a:r>
                        <a:rPr lang="es-AR" sz="1400" b="0" dirty="0"/>
                        <a:t>C10 e IR de Regularización</a:t>
                      </a:r>
                    </a:p>
                  </a:txBody>
                  <a:tcPr marT="34290" marB="34290"/>
                </a:tc>
                <a:tc>
                  <a:txBody>
                    <a:bodyPr/>
                    <a:lstStyle/>
                    <a:p>
                      <a:pPr algn="ctr"/>
                      <a:r>
                        <a:rPr lang="es-AR" sz="1400" dirty="0"/>
                        <a:t>6/1/2025</a:t>
                      </a:r>
                      <a:r>
                        <a:rPr lang="es-AR" sz="1400" baseline="0" dirty="0"/>
                        <a:t> (2)</a:t>
                      </a:r>
                      <a:endParaRPr lang="es-AR" sz="1400" dirty="0"/>
                    </a:p>
                  </a:txBody>
                  <a:tcPr marT="34290" marB="34290"/>
                </a:tc>
                <a:extLst>
                  <a:ext uri="{0D108BD9-81ED-4DB2-BD59-A6C34878D82A}">
                    <a16:rowId xmlns:a16="http://schemas.microsoft.com/office/drawing/2014/main" val="10002"/>
                  </a:ext>
                </a:extLst>
              </a:tr>
              <a:tr h="340051">
                <a:tc>
                  <a:txBody>
                    <a:bodyPr/>
                    <a:lstStyle/>
                    <a:p>
                      <a:r>
                        <a:rPr lang="es-AR" sz="1400" b="0" dirty="0"/>
                        <a:t>C10 Informe diario</a:t>
                      </a:r>
                    </a:p>
                  </a:txBody>
                  <a:tcPr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400" b="0" i="0" u="none" strike="noStrike" kern="1200" cap="none" spc="0" normalizeH="0" baseline="0" noProof="0" dirty="0">
                          <a:ln>
                            <a:noFill/>
                          </a:ln>
                          <a:solidFill>
                            <a:prstClr val="black"/>
                          </a:solidFill>
                          <a:effectLst/>
                          <a:uLnTx/>
                          <a:uFillTx/>
                          <a:latin typeface="Calibri"/>
                          <a:ea typeface="+mn-ea"/>
                          <a:cs typeface="+mn-cs"/>
                        </a:rPr>
                        <a:t>6/1/2025 (2)</a:t>
                      </a:r>
                    </a:p>
                  </a:txBody>
                  <a:tcPr marT="34290" marB="34290"/>
                </a:tc>
                <a:extLst>
                  <a:ext uri="{0D108BD9-81ED-4DB2-BD59-A6C34878D82A}">
                    <a16:rowId xmlns:a16="http://schemas.microsoft.com/office/drawing/2014/main" val="10003"/>
                  </a:ext>
                </a:extLst>
              </a:tr>
              <a:tr h="340051">
                <a:tc>
                  <a:txBody>
                    <a:bodyPr/>
                    <a:lstStyle/>
                    <a:p>
                      <a:r>
                        <a:rPr lang="es-AR" sz="1400" b="0" dirty="0"/>
                        <a:t>C10 e</a:t>
                      </a:r>
                      <a:r>
                        <a:rPr lang="es-AR" sz="1400" b="0" baseline="0" dirty="0"/>
                        <a:t> IR de Recaudación NO CUT</a:t>
                      </a:r>
                      <a:endParaRPr lang="es-AR" sz="1400" b="0" dirty="0"/>
                    </a:p>
                  </a:txBody>
                  <a:tcPr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400" b="0" i="0" u="none" strike="noStrike" kern="1200" cap="none" spc="0" normalizeH="0" baseline="0" noProof="0">
                          <a:ln>
                            <a:noFill/>
                          </a:ln>
                          <a:solidFill>
                            <a:prstClr val="black"/>
                          </a:solidFill>
                          <a:effectLst/>
                          <a:uLnTx/>
                          <a:uFillTx/>
                          <a:latin typeface="Calibri"/>
                          <a:ea typeface="+mn-ea"/>
                          <a:cs typeface="+mn-cs"/>
                        </a:rPr>
                        <a:t>6/1/2025 (2)</a:t>
                      </a:r>
                      <a:endParaRPr kumimoji="0" lang="es-AR" sz="1400" b="0" i="0" u="none" strike="noStrike" kern="1200" cap="none" spc="0" normalizeH="0" baseline="0" noProof="0" dirty="0">
                        <a:ln>
                          <a:noFill/>
                        </a:ln>
                        <a:solidFill>
                          <a:prstClr val="black"/>
                        </a:solidFill>
                        <a:effectLst/>
                        <a:uLnTx/>
                        <a:uFillTx/>
                        <a:latin typeface="Calibri"/>
                        <a:ea typeface="+mn-ea"/>
                        <a:cs typeface="+mn-cs"/>
                      </a:endParaRPr>
                    </a:p>
                  </a:txBody>
                  <a:tcPr marT="34290" marB="34290"/>
                </a:tc>
                <a:extLst>
                  <a:ext uri="{0D108BD9-81ED-4DB2-BD59-A6C34878D82A}">
                    <a16:rowId xmlns:a16="http://schemas.microsoft.com/office/drawing/2014/main" val="10004"/>
                  </a:ext>
                </a:extLst>
              </a:tr>
              <a:tr h="343883">
                <a:tc>
                  <a:txBody>
                    <a:bodyPr/>
                    <a:lstStyle/>
                    <a:p>
                      <a:r>
                        <a:rPr lang="es-AR" sz="1400" b="0" dirty="0"/>
                        <a:t>IR</a:t>
                      </a:r>
                      <a:r>
                        <a:rPr lang="es-AR" sz="1400" b="0" baseline="0" dirty="0"/>
                        <a:t> RME de </a:t>
                      </a:r>
                      <a:r>
                        <a:rPr lang="es-AR" sz="1400" b="0" baseline="0" dirty="0" err="1"/>
                        <a:t>Reexpresión</a:t>
                      </a:r>
                      <a:r>
                        <a:rPr lang="es-AR" sz="1400" b="0" baseline="0" dirty="0"/>
                        <a:t> por Moneda Extranjera</a:t>
                      </a:r>
                      <a:endParaRPr lang="es-AR" sz="1400" b="0" dirty="0"/>
                    </a:p>
                  </a:txBody>
                  <a:tcPr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400" b="0" i="0" u="none" strike="noStrike" kern="1200" cap="none" spc="0" normalizeH="0" baseline="0" noProof="0" dirty="0">
                          <a:ln>
                            <a:noFill/>
                          </a:ln>
                          <a:solidFill>
                            <a:prstClr val="black"/>
                          </a:solidFill>
                          <a:effectLst/>
                          <a:uLnTx/>
                          <a:uFillTx/>
                          <a:latin typeface="Calibri"/>
                          <a:ea typeface="+mn-ea"/>
                          <a:cs typeface="+mn-cs"/>
                        </a:rPr>
                        <a:t>6/1/2025 (2)</a:t>
                      </a:r>
                    </a:p>
                  </a:txBody>
                  <a:tcPr marT="34290" marB="34290"/>
                </a:tc>
                <a:extLst>
                  <a:ext uri="{0D108BD9-81ED-4DB2-BD59-A6C34878D82A}">
                    <a16:rowId xmlns:a16="http://schemas.microsoft.com/office/drawing/2014/main" val="10005"/>
                  </a:ext>
                </a:extLst>
              </a:tr>
              <a:tr h="340051">
                <a:tc>
                  <a:txBody>
                    <a:bodyPr/>
                    <a:lstStyle/>
                    <a:p>
                      <a:r>
                        <a:rPr lang="es-AR" sz="1400" b="0" dirty="0"/>
                        <a:t>C10 y CMIR de Corrección</a:t>
                      </a:r>
                      <a:r>
                        <a:rPr lang="es-AR" sz="1400" b="0" baseline="0" dirty="0"/>
                        <a:t> y Desafectación </a:t>
                      </a:r>
                      <a:endParaRPr lang="es-AR" sz="1400" b="0" dirty="0"/>
                    </a:p>
                  </a:txBody>
                  <a:tcPr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400" b="0" i="0" u="none" strike="noStrike" kern="1200" cap="none" spc="0" normalizeH="0" baseline="0" noProof="0" dirty="0">
                          <a:ln>
                            <a:noFill/>
                          </a:ln>
                          <a:solidFill>
                            <a:prstClr val="black"/>
                          </a:solidFill>
                          <a:effectLst/>
                          <a:uLnTx/>
                          <a:uFillTx/>
                          <a:latin typeface="Calibri"/>
                          <a:ea typeface="+mn-ea"/>
                          <a:cs typeface="+mn-cs"/>
                        </a:rPr>
                        <a:t>6/1/2025 (2)</a:t>
                      </a:r>
                    </a:p>
                  </a:txBody>
                  <a:tcPr marT="34290" marB="34290"/>
                </a:tc>
                <a:extLst>
                  <a:ext uri="{0D108BD9-81ED-4DB2-BD59-A6C34878D82A}">
                    <a16:rowId xmlns:a16="http://schemas.microsoft.com/office/drawing/2014/main" val="10006"/>
                  </a:ext>
                </a:extLst>
              </a:tr>
              <a:tr h="586141">
                <a:tc>
                  <a:txBody>
                    <a:bodyPr/>
                    <a:lstStyle/>
                    <a:p>
                      <a:r>
                        <a:rPr lang="es-AR" sz="1400" b="0" dirty="0"/>
                        <a:t>C10</a:t>
                      </a:r>
                      <a:r>
                        <a:rPr lang="es-AR" sz="1400" b="0" baseline="0" dirty="0"/>
                        <a:t> Cambio de Medio de Percepción y CMP REC tipo REV y RCH</a:t>
                      </a:r>
                      <a:endParaRPr lang="es-AR" sz="1400" b="0" dirty="0"/>
                    </a:p>
                  </a:txBody>
                  <a:tcPr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400" b="0" i="0" u="none" strike="noStrike" kern="1200" cap="none" spc="0" normalizeH="0" baseline="0" noProof="0" dirty="0">
                          <a:ln>
                            <a:noFill/>
                          </a:ln>
                          <a:solidFill>
                            <a:prstClr val="black"/>
                          </a:solidFill>
                          <a:effectLst/>
                          <a:uLnTx/>
                          <a:uFillTx/>
                          <a:latin typeface="Calibri"/>
                          <a:ea typeface="+mn-ea"/>
                          <a:cs typeface="+mn-cs"/>
                        </a:rPr>
                        <a:t>6/1/2025 (2)</a:t>
                      </a:r>
                    </a:p>
                  </a:txBody>
                  <a:tcPr marT="34290" marB="3429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842910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a:extLst>
              <a:ext uri="{FF2B5EF4-FFF2-40B4-BE49-F238E27FC236}">
                <a16:creationId xmlns:a16="http://schemas.microsoft.com/office/drawing/2014/main" id="{31ED988F-00AC-9ED4-D89A-1395C4EC0EEB}"/>
              </a:ext>
            </a:extLst>
          </p:cNvPr>
          <p:cNvSpPr txBox="1">
            <a:spLocks/>
          </p:cNvSpPr>
          <p:nvPr/>
        </p:nvSpPr>
        <p:spPr>
          <a:xfrm>
            <a:off x="1567954" y="1700213"/>
            <a:ext cx="7129463" cy="3403600"/>
          </a:xfrm>
          <a:prstGeom prst="rect">
            <a:avLst/>
          </a:prstGeom>
        </p:spPr>
        <p:txBody>
          <a:bodyPr>
            <a:normAutofit fontScale="85000" lnSpcReduction="10000"/>
          </a:bodyPr>
          <a:lstStyle>
            <a:lvl1pPr marL="257879" indent="-257879" algn="l" defTabSz="687678" rtl="0" eaLnBrk="1" latinLnBrk="0" hangingPunct="1">
              <a:spcBef>
                <a:spcPct val="20000"/>
              </a:spcBef>
              <a:buFont typeface="Arial" pitchFamily="34" charset="0"/>
              <a:buChar char="•"/>
              <a:defRPr sz="2407" kern="1200">
                <a:solidFill>
                  <a:schemeClr val="tx1"/>
                </a:solidFill>
                <a:latin typeface="+mn-lt"/>
                <a:ea typeface="+mn-ea"/>
                <a:cs typeface="+mn-cs"/>
              </a:defRPr>
            </a:lvl1pPr>
            <a:lvl2pPr marL="558738" indent="-214899" algn="l" defTabSz="687678" rtl="0" eaLnBrk="1" latinLnBrk="0" hangingPunct="1">
              <a:spcBef>
                <a:spcPct val="20000"/>
              </a:spcBef>
              <a:buFont typeface="Arial" pitchFamily="34" charset="0"/>
              <a:buChar char="–"/>
              <a:defRPr sz="2106" kern="1200">
                <a:solidFill>
                  <a:schemeClr val="tx1"/>
                </a:solidFill>
                <a:latin typeface="+mn-lt"/>
                <a:ea typeface="+mn-ea"/>
                <a:cs typeface="+mn-cs"/>
              </a:defRPr>
            </a:lvl2pPr>
            <a:lvl3pPr marL="859597" indent="-171919" algn="l" defTabSz="687678" rtl="0" eaLnBrk="1" latinLnBrk="0" hangingPunct="1">
              <a:spcBef>
                <a:spcPct val="20000"/>
              </a:spcBef>
              <a:buFont typeface="Arial" pitchFamily="34" charset="0"/>
              <a:buChar char="•"/>
              <a:defRPr sz="1805" kern="1200">
                <a:solidFill>
                  <a:schemeClr val="tx1"/>
                </a:solidFill>
                <a:latin typeface="+mn-lt"/>
                <a:ea typeface="+mn-ea"/>
                <a:cs typeface="+mn-cs"/>
              </a:defRPr>
            </a:lvl3pPr>
            <a:lvl4pPr marL="1203436"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4pPr>
            <a:lvl5pPr marL="1547274"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5pPr>
            <a:lvl6pPr marL="1891113"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6pPr>
            <a:lvl7pPr marL="2234952"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7pPr>
            <a:lvl8pPr marL="2578791"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8pPr>
            <a:lvl9pPr marL="2922629"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9pPr>
          </a:lstStyle>
          <a:p>
            <a:pPr marL="0" indent="0" algn="ctr">
              <a:buNone/>
            </a:pPr>
            <a:endParaRPr lang="es-AR" sz="1000" b="1" dirty="0">
              <a:solidFill>
                <a:srgbClr val="00B0F0"/>
              </a:solidFill>
            </a:endParaRPr>
          </a:p>
          <a:p>
            <a:pPr marL="0" indent="0" algn="ctr">
              <a:buNone/>
            </a:pPr>
            <a:r>
              <a:rPr lang="es-AR" sz="3800" b="1" dirty="0">
                <a:solidFill>
                  <a:srgbClr val="00B0F0"/>
                </a:solidFill>
              </a:rPr>
              <a:t>Estado de los comprobantes</a:t>
            </a:r>
          </a:p>
          <a:p>
            <a:pPr marL="0" indent="0" algn="ctr">
              <a:buNone/>
            </a:pPr>
            <a:endParaRPr lang="es-AR" sz="1000" b="1" dirty="0">
              <a:solidFill>
                <a:srgbClr val="00B0F0"/>
              </a:solidFill>
            </a:endParaRPr>
          </a:p>
          <a:p>
            <a:pPr marL="0" indent="0" algn="just">
              <a:lnSpc>
                <a:spcPct val="120000"/>
              </a:lnSpc>
              <a:buNone/>
            </a:pPr>
            <a:r>
              <a:rPr lang="es-AR" sz="2800" dirty="0">
                <a:solidFill>
                  <a:schemeClr val="accent1">
                    <a:lumMod val="75000"/>
                  </a:schemeClr>
                </a:solidFill>
              </a:rPr>
              <a:t>Al cierre del ejercicio todos los comprobantes CMR y PG deben estar en estado </a:t>
            </a:r>
            <a:r>
              <a:rPr lang="es-AR" sz="2800" b="1" dirty="0">
                <a:solidFill>
                  <a:srgbClr val="FF0000"/>
                </a:solidFill>
              </a:rPr>
              <a:t>AUTORIZADO O ANULADO</a:t>
            </a:r>
          </a:p>
          <a:p>
            <a:pPr marL="0" indent="0" algn="just">
              <a:buNone/>
            </a:pPr>
            <a:endParaRPr lang="es-AR" sz="2800" dirty="0">
              <a:solidFill>
                <a:schemeClr val="accent1">
                  <a:lumMod val="75000"/>
                </a:schemeClr>
              </a:solidFill>
            </a:endParaRPr>
          </a:p>
          <a:p>
            <a:pPr marL="0" indent="0" algn="just">
              <a:lnSpc>
                <a:spcPct val="145000"/>
              </a:lnSpc>
              <a:buNone/>
            </a:pPr>
            <a:r>
              <a:rPr lang="es-AR" sz="2800" dirty="0">
                <a:solidFill>
                  <a:schemeClr val="accent1">
                    <a:lumMod val="75000"/>
                  </a:schemeClr>
                </a:solidFill>
              </a:rPr>
              <a:t>Revisar en eSIDIF comprobantes de ejercicios anteriores que aun están en PROCESO DE FIRMA.  </a:t>
            </a:r>
          </a:p>
          <a:p>
            <a:pPr marL="0" indent="0" algn="just">
              <a:buNone/>
            </a:pPr>
            <a:endParaRPr lang="es-AR" sz="2800" dirty="0">
              <a:solidFill>
                <a:schemeClr val="accent1">
                  <a:lumMod val="75000"/>
                </a:schemeClr>
              </a:solidFill>
            </a:endParaRPr>
          </a:p>
          <a:p>
            <a:pPr marL="0" indent="0" algn="just">
              <a:buNone/>
            </a:pPr>
            <a:endParaRPr lang="es-AR" sz="2800" dirty="0">
              <a:solidFill>
                <a:schemeClr val="accent1">
                  <a:lumMod val="75000"/>
                </a:schemeClr>
              </a:solidFill>
            </a:endParaRPr>
          </a:p>
          <a:p>
            <a:pPr marL="0" indent="0" algn="just">
              <a:buNone/>
            </a:pPr>
            <a:endParaRPr lang="es-AR" sz="2800" dirty="0">
              <a:solidFill>
                <a:schemeClr val="accent1">
                  <a:lumMod val="75000"/>
                </a:schemeClr>
              </a:solidFill>
            </a:endParaRPr>
          </a:p>
          <a:p>
            <a:pPr marL="0" indent="0" algn="just">
              <a:buNone/>
            </a:pPr>
            <a:endParaRPr lang="es-AR" sz="1800" dirty="0">
              <a:solidFill>
                <a:schemeClr val="accent1">
                  <a:lumMod val="75000"/>
                </a:schemeClr>
              </a:solidFill>
            </a:endParaRPr>
          </a:p>
          <a:p>
            <a:endParaRPr lang="es-AR" sz="1400" b="1" dirty="0">
              <a:solidFill>
                <a:schemeClr val="accent1">
                  <a:lumMod val="75000"/>
                </a:schemeClr>
              </a:solidFill>
            </a:endParaRPr>
          </a:p>
        </p:txBody>
      </p:sp>
    </p:spTree>
    <p:extLst>
      <p:ext uri="{BB962C8B-B14F-4D97-AF65-F5344CB8AC3E}">
        <p14:creationId xmlns:p14="http://schemas.microsoft.com/office/powerpoint/2010/main" val="3601627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a:extLst>
              <a:ext uri="{FF2B5EF4-FFF2-40B4-BE49-F238E27FC236}">
                <a16:creationId xmlns:a16="http://schemas.microsoft.com/office/drawing/2014/main" id="{10351423-BB50-A3D5-3384-4D3010821249}"/>
              </a:ext>
            </a:extLst>
          </p:cNvPr>
          <p:cNvSpPr txBox="1">
            <a:spLocks/>
          </p:cNvSpPr>
          <p:nvPr/>
        </p:nvSpPr>
        <p:spPr>
          <a:xfrm>
            <a:off x="1423938" y="1700213"/>
            <a:ext cx="7129463" cy="3403600"/>
          </a:xfrm>
          <a:prstGeom prst="rect">
            <a:avLst/>
          </a:prstGeom>
        </p:spPr>
        <p:txBody>
          <a:bodyPr>
            <a:normAutofit/>
          </a:bodyPr>
          <a:lstStyle>
            <a:lvl1pPr marL="257879" indent="-257879" algn="l" defTabSz="687678" rtl="0" eaLnBrk="1" latinLnBrk="0" hangingPunct="1">
              <a:spcBef>
                <a:spcPct val="20000"/>
              </a:spcBef>
              <a:buFont typeface="Arial" pitchFamily="34" charset="0"/>
              <a:buChar char="•"/>
              <a:defRPr sz="2407" kern="1200">
                <a:solidFill>
                  <a:schemeClr val="tx1"/>
                </a:solidFill>
                <a:latin typeface="+mn-lt"/>
                <a:ea typeface="+mn-ea"/>
                <a:cs typeface="+mn-cs"/>
              </a:defRPr>
            </a:lvl1pPr>
            <a:lvl2pPr marL="558738" indent="-214899" algn="l" defTabSz="687678" rtl="0" eaLnBrk="1" latinLnBrk="0" hangingPunct="1">
              <a:spcBef>
                <a:spcPct val="20000"/>
              </a:spcBef>
              <a:buFont typeface="Arial" pitchFamily="34" charset="0"/>
              <a:buChar char="–"/>
              <a:defRPr sz="2106" kern="1200">
                <a:solidFill>
                  <a:schemeClr val="tx1"/>
                </a:solidFill>
                <a:latin typeface="+mn-lt"/>
                <a:ea typeface="+mn-ea"/>
                <a:cs typeface="+mn-cs"/>
              </a:defRPr>
            </a:lvl2pPr>
            <a:lvl3pPr marL="859597" indent="-171919" algn="l" defTabSz="687678" rtl="0" eaLnBrk="1" latinLnBrk="0" hangingPunct="1">
              <a:spcBef>
                <a:spcPct val="20000"/>
              </a:spcBef>
              <a:buFont typeface="Arial" pitchFamily="34" charset="0"/>
              <a:buChar char="•"/>
              <a:defRPr sz="1805" kern="1200">
                <a:solidFill>
                  <a:schemeClr val="tx1"/>
                </a:solidFill>
                <a:latin typeface="+mn-lt"/>
                <a:ea typeface="+mn-ea"/>
                <a:cs typeface="+mn-cs"/>
              </a:defRPr>
            </a:lvl3pPr>
            <a:lvl4pPr marL="1203436"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4pPr>
            <a:lvl5pPr marL="1547274"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5pPr>
            <a:lvl6pPr marL="1891113"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6pPr>
            <a:lvl7pPr marL="2234952"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7pPr>
            <a:lvl8pPr marL="2578791"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8pPr>
            <a:lvl9pPr marL="2922629"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9pPr>
          </a:lstStyle>
          <a:p>
            <a:pPr marL="0" indent="0" algn="ctr">
              <a:buNone/>
            </a:pPr>
            <a:endParaRPr lang="es-AR" sz="1000" b="1" dirty="0">
              <a:solidFill>
                <a:srgbClr val="00B0F0"/>
              </a:solidFill>
            </a:endParaRPr>
          </a:p>
          <a:p>
            <a:pPr marL="0" indent="0" algn="ctr">
              <a:buNone/>
            </a:pPr>
            <a:r>
              <a:rPr lang="es-AR" sz="3200" b="1" dirty="0">
                <a:solidFill>
                  <a:srgbClr val="00B0F0"/>
                </a:solidFill>
              </a:rPr>
              <a:t>Regularizaciones de operaciones en cuentas del Tesoro Nacional</a:t>
            </a:r>
          </a:p>
          <a:p>
            <a:pPr marL="0" indent="0" algn="ctr">
              <a:buNone/>
            </a:pPr>
            <a:endParaRPr lang="es-AR" sz="900" b="1" dirty="0">
              <a:solidFill>
                <a:srgbClr val="00B0F0"/>
              </a:solidFill>
            </a:endParaRPr>
          </a:p>
          <a:p>
            <a:pPr marL="0" indent="0" algn="just">
              <a:lnSpc>
                <a:spcPct val="120000"/>
              </a:lnSpc>
              <a:buNone/>
            </a:pPr>
            <a:r>
              <a:rPr lang="es-AR" sz="2400" dirty="0">
                <a:solidFill>
                  <a:schemeClr val="accent1">
                    <a:lumMod val="75000"/>
                  </a:schemeClr>
                </a:solidFill>
              </a:rPr>
              <a:t>Los requerimientos efectuados por la TGN a los SAF C10/IR o C55/CMR/CRG deben ser cumplimentados hasta   </a:t>
            </a:r>
            <a:r>
              <a:rPr lang="es-AR" sz="2400" b="1" dirty="0">
                <a:solidFill>
                  <a:schemeClr val="accent6">
                    <a:lumMod val="75000"/>
                  </a:schemeClr>
                </a:solidFill>
              </a:rPr>
              <a:t>31/01/2025</a:t>
            </a:r>
          </a:p>
          <a:p>
            <a:pPr marL="0" indent="0" algn="just">
              <a:buNone/>
            </a:pPr>
            <a:endParaRPr lang="es-AR" sz="2800" dirty="0">
              <a:solidFill>
                <a:schemeClr val="accent1">
                  <a:lumMod val="75000"/>
                </a:schemeClr>
              </a:solidFill>
            </a:endParaRPr>
          </a:p>
          <a:p>
            <a:pPr marL="0" indent="0" algn="just">
              <a:buNone/>
            </a:pPr>
            <a:endParaRPr lang="es-AR" sz="2800" dirty="0">
              <a:solidFill>
                <a:schemeClr val="accent1">
                  <a:lumMod val="75000"/>
                </a:schemeClr>
              </a:solidFill>
            </a:endParaRPr>
          </a:p>
          <a:p>
            <a:pPr marL="0" indent="0" algn="just">
              <a:buNone/>
            </a:pPr>
            <a:endParaRPr lang="es-AR" sz="2800" dirty="0">
              <a:solidFill>
                <a:schemeClr val="accent1">
                  <a:lumMod val="75000"/>
                </a:schemeClr>
              </a:solidFill>
            </a:endParaRPr>
          </a:p>
          <a:p>
            <a:pPr marL="0" indent="0" algn="just">
              <a:buNone/>
            </a:pPr>
            <a:endParaRPr lang="es-AR" sz="1800" dirty="0">
              <a:solidFill>
                <a:schemeClr val="accent1">
                  <a:lumMod val="75000"/>
                </a:schemeClr>
              </a:solidFill>
            </a:endParaRPr>
          </a:p>
          <a:p>
            <a:endParaRPr lang="es-AR" sz="1400" b="1" dirty="0">
              <a:solidFill>
                <a:schemeClr val="accent1">
                  <a:lumMod val="75000"/>
                </a:schemeClr>
              </a:solidFill>
            </a:endParaRPr>
          </a:p>
        </p:txBody>
      </p:sp>
    </p:spTree>
    <p:extLst>
      <p:ext uri="{BB962C8B-B14F-4D97-AF65-F5344CB8AC3E}">
        <p14:creationId xmlns:p14="http://schemas.microsoft.com/office/powerpoint/2010/main" val="2302343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a:extLst>
              <a:ext uri="{FF2B5EF4-FFF2-40B4-BE49-F238E27FC236}">
                <a16:creationId xmlns:a16="http://schemas.microsoft.com/office/drawing/2014/main" id="{E237A474-60C2-F7FC-429C-C20B07E83389}"/>
              </a:ext>
            </a:extLst>
          </p:cNvPr>
          <p:cNvSpPr txBox="1">
            <a:spLocks/>
          </p:cNvSpPr>
          <p:nvPr/>
        </p:nvSpPr>
        <p:spPr>
          <a:xfrm>
            <a:off x="1567954" y="1700213"/>
            <a:ext cx="7129463" cy="3403600"/>
          </a:xfrm>
          <a:prstGeom prst="rect">
            <a:avLst/>
          </a:prstGeom>
        </p:spPr>
        <p:txBody>
          <a:bodyPr>
            <a:normAutofit/>
          </a:bodyPr>
          <a:lstStyle>
            <a:lvl1pPr marL="257879" indent="-257879" algn="l" defTabSz="687678" rtl="0" eaLnBrk="1" latinLnBrk="0" hangingPunct="1">
              <a:spcBef>
                <a:spcPct val="20000"/>
              </a:spcBef>
              <a:buFont typeface="Arial" pitchFamily="34" charset="0"/>
              <a:buChar char="•"/>
              <a:defRPr sz="2407" kern="1200">
                <a:solidFill>
                  <a:schemeClr val="tx1"/>
                </a:solidFill>
                <a:latin typeface="+mn-lt"/>
                <a:ea typeface="+mn-ea"/>
                <a:cs typeface="+mn-cs"/>
              </a:defRPr>
            </a:lvl1pPr>
            <a:lvl2pPr marL="558738" indent="-214899" algn="l" defTabSz="687678" rtl="0" eaLnBrk="1" latinLnBrk="0" hangingPunct="1">
              <a:spcBef>
                <a:spcPct val="20000"/>
              </a:spcBef>
              <a:buFont typeface="Arial" pitchFamily="34" charset="0"/>
              <a:buChar char="–"/>
              <a:defRPr sz="2106" kern="1200">
                <a:solidFill>
                  <a:schemeClr val="tx1"/>
                </a:solidFill>
                <a:latin typeface="+mn-lt"/>
                <a:ea typeface="+mn-ea"/>
                <a:cs typeface="+mn-cs"/>
              </a:defRPr>
            </a:lvl2pPr>
            <a:lvl3pPr marL="859597" indent="-171919" algn="l" defTabSz="687678" rtl="0" eaLnBrk="1" latinLnBrk="0" hangingPunct="1">
              <a:spcBef>
                <a:spcPct val="20000"/>
              </a:spcBef>
              <a:buFont typeface="Arial" pitchFamily="34" charset="0"/>
              <a:buChar char="•"/>
              <a:defRPr sz="1805" kern="1200">
                <a:solidFill>
                  <a:schemeClr val="tx1"/>
                </a:solidFill>
                <a:latin typeface="+mn-lt"/>
                <a:ea typeface="+mn-ea"/>
                <a:cs typeface="+mn-cs"/>
              </a:defRPr>
            </a:lvl3pPr>
            <a:lvl4pPr marL="1203436"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4pPr>
            <a:lvl5pPr marL="1547274"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5pPr>
            <a:lvl6pPr marL="1891113"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6pPr>
            <a:lvl7pPr marL="2234952"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7pPr>
            <a:lvl8pPr marL="2578791"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8pPr>
            <a:lvl9pPr marL="2922629" indent="-171919" algn="l" defTabSz="687678" rtl="0" eaLnBrk="1" latinLnBrk="0" hangingPunct="1">
              <a:spcBef>
                <a:spcPct val="20000"/>
              </a:spcBef>
              <a:buFont typeface="Arial" pitchFamily="34" charset="0"/>
              <a:buChar char="•"/>
              <a:defRPr sz="1504" kern="1200">
                <a:solidFill>
                  <a:schemeClr val="tx1"/>
                </a:solidFill>
                <a:latin typeface="+mn-lt"/>
                <a:ea typeface="+mn-ea"/>
                <a:cs typeface="+mn-cs"/>
              </a:defRPr>
            </a:lvl9pPr>
          </a:lstStyle>
          <a:p>
            <a:pPr marL="0" indent="0" algn="ctr">
              <a:buNone/>
            </a:pPr>
            <a:endParaRPr lang="es-AR" sz="1000" b="1" dirty="0">
              <a:solidFill>
                <a:srgbClr val="00B0F0"/>
              </a:solidFill>
            </a:endParaRPr>
          </a:p>
          <a:p>
            <a:pPr marL="0" indent="0" algn="ctr">
              <a:buNone/>
            </a:pPr>
            <a:r>
              <a:rPr lang="es-AR" sz="3200" b="1" dirty="0">
                <a:solidFill>
                  <a:srgbClr val="00B0F0"/>
                </a:solidFill>
              </a:rPr>
              <a:t>Reimputación transferencias con subparcial 9999 (Disp. CGN 6/2017)</a:t>
            </a:r>
          </a:p>
          <a:p>
            <a:pPr marL="0" indent="0" algn="just">
              <a:lnSpc>
                <a:spcPct val="120000"/>
              </a:lnSpc>
              <a:buNone/>
            </a:pPr>
            <a:endParaRPr lang="es-AR" sz="2400" b="1" dirty="0">
              <a:solidFill>
                <a:schemeClr val="accent1">
                  <a:lumMod val="75000"/>
                </a:schemeClr>
              </a:solidFill>
            </a:endParaRPr>
          </a:p>
          <a:p>
            <a:pPr marL="0" indent="0" algn="ctr">
              <a:lnSpc>
                <a:spcPct val="120000"/>
              </a:lnSpc>
              <a:buNone/>
            </a:pPr>
            <a:r>
              <a:rPr lang="es-AR" sz="2400" b="1" dirty="0">
                <a:solidFill>
                  <a:schemeClr val="accent1">
                    <a:lumMod val="75000"/>
                  </a:schemeClr>
                </a:solidFill>
              </a:rPr>
              <a:t>Fecha límite para regularizar </a:t>
            </a:r>
            <a:r>
              <a:rPr lang="es-AR" sz="2400" b="1" dirty="0">
                <a:solidFill>
                  <a:schemeClr val="accent6">
                    <a:lumMod val="75000"/>
                  </a:schemeClr>
                </a:solidFill>
              </a:rPr>
              <a:t>31/01/2025</a:t>
            </a:r>
          </a:p>
          <a:p>
            <a:pPr marL="0" indent="0" algn="just">
              <a:buNone/>
            </a:pPr>
            <a:endParaRPr lang="es-AR" sz="2800" dirty="0">
              <a:solidFill>
                <a:schemeClr val="accent1">
                  <a:lumMod val="75000"/>
                </a:schemeClr>
              </a:solidFill>
            </a:endParaRPr>
          </a:p>
          <a:p>
            <a:pPr marL="0" indent="0" algn="just">
              <a:buNone/>
            </a:pPr>
            <a:endParaRPr lang="es-AR" sz="2800" dirty="0">
              <a:solidFill>
                <a:schemeClr val="accent1">
                  <a:lumMod val="75000"/>
                </a:schemeClr>
              </a:solidFill>
            </a:endParaRPr>
          </a:p>
          <a:p>
            <a:pPr marL="0" indent="0" algn="just">
              <a:buNone/>
            </a:pPr>
            <a:endParaRPr lang="es-AR" sz="2800" dirty="0">
              <a:solidFill>
                <a:schemeClr val="accent1">
                  <a:lumMod val="75000"/>
                </a:schemeClr>
              </a:solidFill>
            </a:endParaRPr>
          </a:p>
          <a:p>
            <a:pPr marL="0" indent="0" algn="just">
              <a:buNone/>
            </a:pPr>
            <a:endParaRPr lang="es-AR" sz="1800" dirty="0">
              <a:solidFill>
                <a:schemeClr val="accent1">
                  <a:lumMod val="75000"/>
                </a:schemeClr>
              </a:solidFill>
            </a:endParaRPr>
          </a:p>
          <a:p>
            <a:endParaRPr lang="es-AR" sz="1400" b="1" dirty="0">
              <a:solidFill>
                <a:schemeClr val="accent1">
                  <a:lumMod val="75000"/>
                </a:schemeClr>
              </a:solidFill>
            </a:endParaRPr>
          </a:p>
        </p:txBody>
      </p:sp>
    </p:spTree>
    <p:extLst>
      <p:ext uri="{BB962C8B-B14F-4D97-AF65-F5344CB8AC3E}">
        <p14:creationId xmlns:p14="http://schemas.microsoft.com/office/powerpoint/2010/main" val="3199515779"/>
      </p:ext>
    </p:extLst>
  </p:cSld>
  <p:clrMapOvr>
    <a:masterClrMapping/>
  </p:clrMapOvr>
</p:sld>
</file>

<file path=ppt/theme/theme1.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TM03457510[[fn=Savon]]</Template>
  <TotalTime>5983</TotalTime>
  <Words>1980</Words>
  <Application>Microsoft Office PowerPoint</Application>
  <PresentationFormat>A4 (210 x 297 mm)</PresentationFormat>
  <Paragraphs>258</Paragraphs>
  <Slides>33</Slides>
  <Notes>23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33</vt:i4>
      </vt:variant>
    </vt:vector>
  </HeadingPairs>
  <TitlesOfParts>
    <vt:vector size="37" baseType="lpstr">
      <vt:lpstr>Arial</vt:lpstr>
      <vt:lpstr>Calibri</vt:lpstr>
      <vt:lpstr>Lora</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Pautas de Presentación de cuadros de cierre e información complementaria </vt:lpstr>
      <vt:lpstr>Fechas de Presentación</vt:lpstr>
      <vt:lpstr>Presentación con GDE</vt:lpstr>
      <vt:lpstr>Presentación con GDE</vt:lpstr>
      <vt:lpstr>Presentación con GDE</vt:lpstr>
      <vt:lpstr>Presentación con GDE</vt:lpstr>
      <vt:lpstr>Presentación con GDE</vt:lpstr>
      <vt:lpstr>Presentación con GDE</vt:lpstr>
      <vt:lpstr>Presentación sin GDE</vt:lpstr>
      <vt:lpstr>Presentación sin GDE</vt:lpstr>
      <vt:lpstr>Presentación sin GDE</vt:lpstr>
      <vt:lpstr>Presentación sin GDE</vt:lpstr>
      <vt:lpstr>Presentación sin GDE</vt:lpstr>
      <vt:lpstr>Presentación sin GDE</vt:lpstr>
      <vt:lpstr>Presentación sin GDE</vt:lpstr>
      <vt:lpstr>Otras consideraciones</vt:lpstr>
      <vt:lpstr>Otras consideraciones</vt:lpstr>
      <vt:lpstr>Otras consideraciones</vt:lpstr>
      <vt:lpstr>Otras consideraciones</vt:lpstr>
      <vt:lpstr>Otras consideraciones</vt:lpstr>
      <vt:lpstr>¿Consultas?  Dirección de Procesamiento Contable 4349-6714 Cuadros de cierre: Cuadros 1 –a y b, 3, 4, 6, 7, 8, 9, 12, 14 y 15  Consultas sobre Cuadros 4: bienescgn@mecon.gov.ar Consultas sobre Cuadro 15:  InversionesFinancieras@mecon.gov.ar Fecha tope: fecha.tope@mecon.gov.ar  Dirección de Análisis e Información Financiera 4349-6733 Cuadros de cierre: Cuadros 1 Anexo c, 2 y 13  cierredaif@mecon.gov.ar  Dirección de Normas y Sistemas 4349-6583 Normativa de cierre, juicios y consultas generales notifcgn@mecon.gov.ar </vt:lpstr>
      <vt:lpstr>¡Muchas gracias!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III JORNADA DE CONTADURÍAS JURISDICCIONALES</dc:title>
  <dc:creator>Ana Laura</dc:creator>
  <cp:lastModifiedBy>Ana Laura Kiezela</cp:lastModifiedBy>
  <cp:revision>304</cp:revision>
  <cp:lastPrinted>2019-12-16T20:02:15Z</cp:lastPrinted>
  <dcterms:created xsi:type="dcterms:W3CDTF">2017-10-18T20:01:29Z</dcterms:created>
  <dcterms:modified xsi:type="dcterms:W3CDTF">2024-12-11T14:51:32Z</dcterms:modified>
</cp:coreProperties>
</file>